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68" r:id="rId2"/>
    <p:sldId id="283" r:id="rId3"/>
    <p:sldId id="274" r:id="rId4"/>
    <p:sldId id="275" r:id="rId5"/>
    <p:sldId id="277" r:id="rId6"/>
    <p:sldId id="267" r:id="rId7"/>
    <p:sldId id="271" r:id="rId8"/>
    <p:sldId id="303" r:id="rId9"/>
    <p:sldId id="284" r:id="rId10"/>
    <p:sldId id="286" r:id="rId11"/>
    <p:sldId id="287" r:id="rId12"/>
    <p:sldId id="288" r:id="rId13"/>
    <p:sldId id="285" r:id="rId14"/>
    <p:sldId id="290" r:id="rId15"/>
    <p:sldId id="292" r:id="rId16"/>
    <p:sldId id="297" r:id="rId17"/>
    <p:sldId id="295" r:id="rId18"/>
    <p:sldId id="296" r:id="rId19"/>
    <p:sldId id="299" r:id="rId20"/>
    <p:sldId id="300" r:id="rId21"/>
    <p:sldId id="301" r:id="rId22"/>
    <p:sldId id="302" r:id="rId23"/>
    <p:sldId id="307" r:id="rId24"/>
    <p:sldId id="308" r:id="rId25"/>
    <p:sldId id="306" r:id="rId26"/>
    <p:sldId id="304" r:id="rId27"/>
    <p:sldId id="305" r:id="rId28"/>
    <p:sldId id="310" r:id="rId29"/>
    <p:sldId id="309" r:id="rId30"/>
  </p:sldIdLst>
  <p:sldSz cx="9144000" cy="6858000" type="screen4x3"/>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86"/>
      </p:cViewPr>
      <p:guideLst>
        <p:guide orient="horz" pos="2160"/>
        <p:guide pos="2880"/>
      </p:guideLst>
    </p:cSldViewPr>
  </p:slideViewPr>
  <p:notesTextViewPr>
    <p:cViewPr>
      <p:scale>
        <a:sx n="1" d="1"/>
        <a:sy n="1" d="1"/>
      </p:scale>
      <p:origin x="0" y="0"/>
    </p:cViewPr>
  </p:notesTextViewPr>
  <p:sorterViewPr>
    <p:cViewPr>
      <p:scale>
        <a:sx n="100" d="100"/>
        <a:sy n="100" d="100"/>
      </p:scale>
      <p:origin x="0" y="5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s-CL" smtClean="0"/>
              <a:t>Consejo de Pastoral Diocesano</a:t>
            </a:r>
            <a:endParaRPr lang="es-CL"/>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8B36DDD-B168-418A-8902-A58E234005CF}" type="datetimeFigureOut">
              <a:rPr lang="es-CL" smtClean="0"/>
              <a:t>03-04-2019</a:t>
            </a:fld>
            <a:endParaRPr lang="es-CL"/>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0EF84AA-D84C-4CC6-BABD-0DE389618297}" type="slidenum">
              <a:rPr lang="es-CL" smtClean="0"/>
              <a:t>‹Nº›</a:t>
            </a:fld>
            <a:endParaRPr lang="es-CL"/>
          </a:p>
        </p:txBody>
      </p:sp>
    </p:spTree>
    <p:extLst>
      <p:ext uri="{BB962C8B-B14F-4D97-AF65-F5344CB8AC3E}">
        <p14:creationId xmlns:p14="http://schemas.microsoft.com/office/powerpoint/2010/main" val="424412932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s-CL" smtClean="0"/>
              <a:t>Consejo de Pastoral Diocesano</a:t>
            </a:r>
            <a:endParaRPr lang="es-CL"/>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A30E69A-CB35-486C-864C-9E085B826929}" type="datetimeFigureOut">
              <a:rPr lang="es-CL" smtClean="0"/>
              <a:t>03-04-2019</a:t>
            </a:fld>
            <a:endParaRPr lang="es-CL"/>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CL"/>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6F4990A-AF4E-4441-8186-BA5AB737776E}" type="slidenum">
              <a:rPr lang="es-CL" smtClean="0"/>
              <a:t>‹Nº›</a:t>
            </a:fld>
            <a:endParaRPr lang="es-CL"/>
          </a:p>
        </p:txBody>
      </p:sp>
    </p:spTree>
    <p:extLst>
      <p:ext uri="{BB962C8B-B14F-4D97-AF65-F5344CB8AC3E}">
        <p14:creationId xmlns:p14="http://schemas.microsoft.com/office/powerpoint/2010/main" val="361009940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2.vatican.va/content/francesco/es/apost_exhortations/documents/papa-francesco_esortazione-ap_20131124_evangelii-gaudium.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06F4990A-AF4E-4441-8186-BA5AB737776E}" type="slidenum">
              <a:rPr lang="es-CL" smtClean="0"/>
              <a:t>1</a:t>
            </a:fld>
            <a:endParaRPr lang="es-CL"/>
          </a:p>
        </p:txBody>
      </p:sp>
      <p:sp>
        <p:nvSpPr>
          <p:cNvPr id="5" name="4 Marcador de encabezado"/>
          <p:cNvSpPr>
            <a:spLocks noGrp="1"/>
          </p:cNvSpPr>
          <p:nvPr>
            <p:ph type="hdr" sz="quarter" idx="11"/>
          </p:nvPr>
        </p:nvSpPr>
        <p:spPr/>
        <p:txBody>
          <a:bodyPr/>
          <a:lstStyle/>
          <a:p>
            <a:r>
              <a:rPr lang="es-CL" smtClean="0"/>
              <a:t>Consejo de Pastoral Diocesano</a:t>
            </a:r>
            <a:endParaRPr lang="es-CL"/>
          </a:p>
        </p:txBody>
      </p:sp>
    </p:spTree>
    <p:extLst>
      <p:ext uri="{BB962C8B-B14F-4D97-AF65-F5344CB8AC3E}">
        <p14:creationId xmlns:p14="http://schemas.microsoft.com/office/powerpoint/2010/main" val="1263706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Discernir , buscar al padre en el silencio, en un lugar desierto (lugar</a:t>
            </a:r>
            <a:r>
              <a:rPr lang="es-CL" baseline="0" dirty="0" smtClean="0"/>
              <a:t> de desolación, de prueba…)</a:t>
            </a:r>
            <a:r>
              <a:rPr lang="es-CL" dirty="0" smtClean="0"/>
              <a:t> , retirado (solitario)…en la oración fue una actitud permanente de Jesús. </a:t>
            </a:r>
          </a:p>
          <a:p>
            <a:r>
              <a:rPr lang="es-CL" dirty="0" smtClean="0"/>
              <a:t>Para tomar decisiones fundamentales…La </a:t>
            </a:r>
            <a:r>
              <a:rPr lang="es-CL" dirty="0" err="1" smtClean="0"/>
              <a:t>mision</a:t>
            </a:r>
            <a:r>
              <a:rPr lang="es-CL" dirty="0" smtClean="0"/>
              <a:t> (tentaciones, que las vivió</a:t>
            </a:r>
            <a:r>
              <a:rPr lang="es-CL" baseline="0" dirty="0" smtClean="0"/>
              <a:t> durante su ministerio) la elección de los </a:t>
            </a:r>
            <a:r>
              <a:rPr lang="es-CL" dirty="0" smtClean="0"/>
              <a:t>discípulos, en</a:t>
            </a:r>
            <a:r>
              <a:rPr lang="es-CL" baseline="0" dirty="0" smtClean="0"/>
              <a:t> el Getsemaní…</a:t>
            </a:r>
          </a:p>
          <a:p>
            <a:r>
              <a:rPr lang="es-CL" baseline="0" dirty="0" smtClean="0"/>
              <a:t>El Espíritu Santo lo guiaba…los ángeles le acompañaban…en las horas difíciles…hacer la voluntad del Padre , el querer del Padre…Jesús buscaba ese dialogo permanente con el Padre…</a:t>
            </a:r>
            <a:endParaRPr lang="es-CL" dirty="0" smtClean="0"/>
          </a:p>
          <a:p>
            <a:endParaRPr lang="es-CL" dirty="0"/>
          </a:p>
        </p:txBody>
      </p:sp>
      <p:sp>
        <p:nvSpPr>
          <p:cNvPr id="4" name="3 Marcador de número de diapositiva"/>
          <p:cNvSpPr>
            <a:spLocks noGrp="1"/>
          </p:cNvSpPr>
          <p:nvPr>
            <p:ph type="sldNum" sz="quarter" idx="10"/>
          </p:nvPr>
        </p:nvSpPr>
        <p:spPr/>
        <p:txBody>
          <a:bodyPr/>
          <a:lstStyle/>
          <a:p>
            <a:fld id="{06F4990A-AF4E-4441-8186-BA5AB737776E}" type="slidenum">
              <a:rPr lang="es-CL" smtClean="0"/>
              <a:t>10</a:t>
            </a:fld>
            <a:endParaRPr lang="es-CL"/>
          </a:p>
        </p:txBody>
      </p:sp>
      <p:sp>
        <p:nvSpPr>
          <p:cNvPr id="5" name="4 Marcador de encabezado"/>
          <p:cNvSpPr>
            <a:spLocks noGrp="1"/>
          </p:cNvSpPr>
          <p:nvPr>
            <p:ph type="hdr" sz="quarter" idx="11"/>
          </p:nvPr>
        </p:nvSpPr>
        <p:spPr/>
        <p:txBody>
          <a:bodyPr/>
          <a:lstStyle/>
          <a:p>
            <a:r>
              <a:rPr lang="es-CL" smtClean="0"/>
              <a:t>Consejo de Pastoral Diocesano</a:t>
            </a:r>
            <a:endParaRPr lang="es-CL"/>
          </a:p>
        </p:txBody>
      </p:sp>
    </p:spTree>
    <p:extLst>
      <p:ext uri="{BB962C8B-B14F-4D97-AF65-F5344CB8AC3E}">
        <p14:creationId xmlns:p14="http://schemas.microsoft.com/office/powerpoint/2010/main" val="1263706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encabezado"/>
          <p:cNvSpPr>
            <a:spLocks noGrp="1"/>
          </p:cNvSpPr>
          <p:nvPr>
            <p:ph type="hdr" sz="quarter" idx="10"/>
          </p:nvPr>
        </p:nvSpPr>
        <p:spPr/>
        <p:txBody>
          <a:bodyPr/>
          <a:lstStyle/>
          <a:p>
            <a:r>
              <a:rPr lang="es-CL" smtClean="0"/>
              <a:t>Consejo de Pastoral Diocesano</a:t>
            </a:r>
            <a:endParaRPr lang="es-CL"/>
          </a:p>
        </p:txBody>
      </p:sp>
      <p:sp>
        <p:nvSpPr>
          <p:cNvPr id="5" name="4 Marcador de número de diapositiva"/>
          <p:cNvSpPr>
            <a:spLocks noGrp="1"/>
          </p:cNvSpPr>
          <p:nvPr>
            <p:ph type="sldNum" sz="quarter" idx="11"/>
          </p:nvPr>
        </p:nvSpPr>
        <p:spPr/>
        <p:txBody>
          <a:bodyPr/>
          <a:lstStyle/>
          <a:p>
            <a:fld id="{06F4990A-AF4E-4441-8186-BA5AB737776E}" type="slidenum">
              <a:rPr lang="es-CL" smtClean="0"/>
              <a:t>11</a:t>
            </a:fld>
            <a:endParaRPr lang="es-CL"/>
          </a:p>
        </p:txBody>
      </p:sp>
    </p:spTree>
    <p:extLst>
      <p:ext uri="{BB962C8B-B14F-4D97-AF65-F5344CB8AC3E}">
        <p14:creationId xmlns:p14="http://schemas.microsoft.com/office/powerpoint/2010/main" val="1177459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El Discípulo tiene que hacer como su Maestro</a:t>
            </a:r>
          </a:p>
          <a:p>
            <a:r>
              <a:rPr lang="es-CL" dirty="0" smtClean="0"/>
              <a:t> vivir en una actitud permanente, en un estilo…una manera de estar en el Mundo…en</a:t>
            </a:r>
            <a:r>
              <a:rPr lang="es-CL" baseline="0" dirty="0" smtClean="0"/>
              <a:t> Discernimiento Permanente…</a:t>
            </a:r>
            <a:endParaRPr lang="es-CL" dirty="0"/>
          </a:p>
        </p:txBody>
      </p:sp>
      <p:sp>
        <p:nvSpPr>
          <p:cNvPr id="4" name="3 Marcador de encabezado"/>
          <p:cNvSpPr>
            <a:spLocks noGrp="1"/>
          </p:cNvSpPr>
          <p:nvPr>
            <p:ph type="hdr" sz="quarter" idx="10"/>
          </p:nvPr>
        </p:nvSpPr>
        <p:spPr/>
        <p:txBody>
          <a:bodyPr/>
          <a:lstStyle/>
          <a:p>
            <a:r>
              <a:rPr lang="es-CL" smtClean="0"/>
              <a:t>Consejo de Pastoral Diocesano</a:t>
            </a:r>
            <a:endParaRPr lang="es-CL"/>
          </a:p>
        </p:txBody>
      </p:sp>
      <p:sp>
        <p:nvSpPr>
          <p:cNvPr id="5" name="4 Marcador de número de diapositiva"/>
          <p:cNvSpPr>
            <a:spLocks noGrp="1"/>
          </p:cNvSpPr>
          <p:nvPr>
            <p:ph type="sldNum" sz="quarter" idx="11"/>
          </p:nvPr>
        </p:nvSpPr>
        <p:spPr/>
        <p:txBody>
          <a:bodyPr/>
          <a:lstStyle/>
          <a:p>
            <a:fld id="{06F4990A-AF4E-4441-8186-BA5AB737776E}" type="slidenum">
              <a:rPr lang="es-CL" smtClean="0"/>
              <a:t>12</a:t>
            </a:fld>
            <a:endParaRPr lang="es-CL"/>
          </a:p>
        </p:txBody>
      </p:sp>
    </p:spTree>
    <p:extLst>
      <p:ext uri="{BB962C8B-B14F-4D97-AF65-F5344CB8AC3E}">
        <p14:creationId xmlns:p14="http://schemas.microsoft.com/office/powerpoint/2010/main" val="946380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(cuadro 1) En este momento se busca reconocer en verdad y autenticidad a lo que cada uno se siente movido, empujado o atraído. Al mismo tiempo este momento “pide percibir el “sabor” que dejan, es decir, la consonancia o disonancia entre lo que experimento y lo más profundo que hay en mí”.</a:t>
            </a:r>
          </a:p>
          <a:p>
            <a:endParaRPr lang="es-CL" dirty="0"/>
          </a:p>
        </p:txBody>
      </p:sp>
      <p:sp>
        <p:nvSpPr>
          <p:cNvPr id="4" name="3 Marcador de encabezado"/>
          <p:cNvSpPr>
            <a:spLocks noGrp="1"/>
          </p:cNvSpPr>
          <p:nvPr>
            <p:ph type="hdr" sz="quarter" idx="10"/>
          </p:nvPr>
        </p:nvSpPr>
        <p:spPr/>
        <p:txBody>
          <a:bodyPr/>
          <a:lstStyle/>
          <a:p>
            <a:r>
              <a:rPr lang="es-CL" smtClean="0"/>
              <a:t>Consejo de Pastoral Diocesano</a:t>
            </a:r>
            <a:endParaRPr lang="es-CL"/>
          </a:p>
        </p:txBody>
      </p:sp>
      <p:sp>
        <p:nvSpPr>
          <p:cNvPr id="5" name="4 Marcador de número de diapositiva"/>
          <p:cNvSpPr>
            <a:spLocks noGrp="1"/>
          </p:cNvSpPr>
          <p:nvPr>
            <p:ph type="sldNum" sz="quarter" idx="11"/>
          </p:nvPr>
        </p:nvSpPr>
        <p:spPr/>
        <p:txBody>
          <a:bodyPr/>
          <a:lstStyle/>
          <a:p>
            <a:fld id="{06F4990A-AF4E-4441-8186-BA5AB737776E}" type="slidenum">
              <a:rPr lang="es-CL" smtClean="0"/>
              <a:t>20</a:t>
            </a:fld>
            <a:endParaRPr lang="es-CL"/>
          </a:p>
        </p:txBody>
      </p:sp>
    </p:spTree>
    <p:extLst>
      <p:ext uri="{BB962C8B-B14F-4D97-AF65-F5344CB8AC3E}">
        <p14:creationId xmlns:p14="http://schemas.microsoft.com/office/powerpoint/2010/main" val="2579146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Agregar ….</a:t>
            </a:r>
            <a:r>
              <a:rPr lang="es-CL" sz="1200" kern="1200" dirty="0" smtClean="0">
                <a:solidFill>
                  <a:schemeClr val="tx1"/>
                </a:solidFill>
                <a:effectLst/>
                <a:latin typeface="+mn-lt"/>
                <a:ea typeface="+mn-ea"/>
                <a:cs typeface="+mn-cs"/>
              </a:rPr>
              <a:t> llamando a través de lo que suscita en cada uno y en cada una de nuestras comunidades.</a:t>
            </a:r>
          </a:p>
          <a:p>
            <a:r>
              <a:rPr lang="es-CL" sz="1200" kern="1200" dirty="0" smtClean="0">
                <a:solidFill>
                  <a:schemeClr val="tx1"/>
                </a:solidFill>
                <a:effectLst/>
                <a:latin typeface="+mn-lt"/>
                <a:ea typeface="+mn-ea"/>
                <a:cs typeface="+mn-cs"/>
              </a:rPr>
              <a:t>“Esta fase de interpretación es muy delicada: se requiere paciencia, vigilancia y también un cierto aprendizaje. Hemos de ser capaces de darnos cuenta de los efectos de los condicionamientos sociales y psicológicos. También exige poner en práctica las propias facultades intelectuales, sin caer sin embargo en el peligro de construir teorías abstractas sobre lo que sería bueno o bonito hacer: también en el discernimiento «la realidad es superior a la idea» (</a:t>
            </a:r>
            <a:r>
              <a:rPr lang="es-CL" sz="1200" i="1" u="sng" kern="1200" dirty="0" smtClean="0">
                <a:solidFill>
                  <a:schemeClr val="tx1"/>
                </a:solidFill>
                <a:effectLst/>
                <a:latin typeface="+mn-lt"/>
                <a:ea typeface="+mn-ea"/>
                <a:cs typeface="+mn-cs"/>
                <a:hlinkClick r:id="rId3"/>
              </a:rPr>
              <a:t>Evangelii </a:t>
            </a:r>
            <a:r>
              <a:rPr lang="es-CL" sz="1200" i="1" u="sng" kern="1200" dirty="0" err="1" smtClean="0">
                <a:solidFill>
                  <a:schemeClr val="tx1"/>
                </a:solidFill>
                <a:effectLst/>
                <a:latin typeface="+mn-lt"/>
                <a:ea typeface="+mn-ea"/>
                <a:cs typeface="+mn-cs"/>
                <a:hlinkClick r:id="rId3"/>
              </a:rPr>
              <a:t>gaudium</a:t>
            </a:r>
            <a:r>
              <a:rPr lang="es-CL" sz="1200" kern="1200" dirty="0" smtClean="0">
                <a:solidFill>
                  <a:schemeClr val="tx1"/>
                </a:solidFill>
                <a:effectLst/>
                <a:latin typeface="+mn-lt"/>
                <a:ea typeface="+mn-ea"/>
                <a:cs typeface="+mn-cs"/>
              </a:rPr>
              <a:t>, 231). En la interpretación tampoco se puede dejar de enfrentarse con la realidad y de tomar en consideración las posibilidades que realmente se tienen a disposición”.</a:t>
            </a:r>
          </a:p>
          <a:p>
            <a:endParaRPr lang="es-CL" dirty="0"/>
          </a:p>
        </p:txBody>
      </p:sp>
      <p:sp>
        <p:nvSpPr>
          <p:cNvPr id="4" name="3 Marcador de encabezado"/>
          <p:cNvSpPr>
            <a:spLocks noGrp="1"/>
          </p:cNvSpPr>
          <p:nvPr>
            <p:ph type="hdr" sz="quarter" idx="10"/>
          </p:nvPr>
        </p:nvSpPr>
        <p:spPr/>
        <p:txBody>
          <a:bodyPr/>
          <a:lstStyle/>
          <a:p>
            <a:r>
              <a:rPr lang="es-CL" smtClean="0"/>
              <a:t>Consejo de Pastoral Diocesano</a:t>
            </a:r>
            <a:endParaRPr lang="es-CL"/>
          </a:p>
        </p:txBody>
      </p:sp>
      <p:sp>
        <p:nvSpPr>
          <p:cNvPr id="5" name="4 Marcador de número de diapositiva"/>
          <p:cNvSpPr>
            <a:spLocks noGrp="1"/>
          </p:cNvSpPr>
          <p:nvPr>
            <p:ph type="sldNum" sz="quarter" idx="11"/>
          </p:nvPr>
        </p:nvSpPr>
        <p:spPr/>
        <p:txBody>
          <a:bodyPr/>
          <a:lstStyle/>
          <a:p>
            <a:fld id="{06F4990A-AF4E-4441-8186-BA5AB737776E}" type="slidenum">
              <a:rPr lang="es-CL" smtClean="0"/>
              <a:t>21</a:t>
            </a:fld>
            <a:endParaRPr lang="es-CL"/>
          </a:p>
        </p:txBody>
      </p:sp>
    </p:spTree>
    <p:extLst>
      <p:ext uri="{BB962C8B-B14F-4D97-AF65-F5344CB8AC3E}">
        <p14:creationId xmlns:p14="http://schemas.microsoft.com/office/powerpoint/2010/main" val="1337803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encabezado"/>
          <p:cNvSpPr>
            <a:spLocks noGrp="1"/>
          </p:cNvSpPr>
          <p:nvPr>
            <p:ph type="hdr" sz="quarter" idx="10"/>
          </p:nvPr>
        </p:nvSpPr>
        <p:spPr/>
        <p:txBody>
          <a:bodyPr/>
          <a:lstStyle/>
          <a:p>
            <a:r>
              <a:rPr lang="es-CL" smtClean="0"/>
              <a:t>Consejo de Pastoral Diocesano</a:t>
            </a:r>
            <a:endParaRPr lang="es-CL"/>
          </a:p>
        </p:txBody>
      </p:sp>
      <p:sp>
        <p:nvSpPr>
          <p:cNvPr id="5" name="4 Marcador de número de diapositiva"/>
          <p:cNvSpPr>
            <a:spLocks noGrp="1"/>
          </p:cNvSpPr>
          <p:nvPr>
            <p:ph type="sldNum" sz="quarter" idx="11"/>
          </p:nvPr>
        </p:nvSpPr>
        <p:spPr/>
        <p:txBody>
          <a:bodyPr/>
          <a:lstStyle/>
          <a:p>
            <a:fld id="{06F4990A-AF4E-4441-8186-BA5AB737776E}" type="slidenum">
              <a:rPr lang="es-CL" smtClean="0"/>
              <a:t>22</a:t>
            </a:fld>
            <a:endParaRPr lang="es-CL"/>
          </a:p>
        </p:txBody>
      </p:sp>
    </p:spTree>
    <p:extLst>
      <p:ext uri="{BB962C8B-B14F-4D97-AF65-F5344CB8AC3E}">
        <p14:creationId xmlns:p14="http://schemas.microsoft.com/office/powerpoint/2010/main" val="71692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06F4990A-AF4E-4441-8186-BA5AB737776E}" type="slidenum">
              <a:rPr lang="es-CL" smtClean="0"/>
              <a:t>2</a:t>
            </a:fld>
            <a:endParaRPr lang="es-CL"/>
          </a:p>
        </p:txBody>
      </p:sp>
      <p:sp>
        <p:nvSpPr>
          <p:cNvPr id="5" name="4 Marcador de encabezado"/>
          <p:cNvSpPr>
            <a:spLocks noGrp="1"/>
          </p:cNvSpPr>
          <p:nvPr>
            <p:ph type="hdr" sz="quarter" idx="11"/>
          </p:nvPr>
        </p:nvSpPr>
        <p:spPr/>
        <p:txBody>
          <a:bodyPr/>
          <a:lstStyle/>
          <a:p>
            <a:r>
              <a:rPr lang="es-CL" smtClean="0"/>
              <a:t>Consejo de Pastoral Diocesano</a:t>
            </a:r>
            <a:endParaRPr lang="es-CL"/>
          </a:p>
        </p:txBody>
      </p:sp>
    </p:spTree>
    <p:extLst>
      <p:ext uri="{BB962C8B-B14F-4D97-AF65-F5344CB8AC3E}">
        <p14:creationId xmlns:p14="http://schemas.microsoft.com/office/powerpoint/2010/main" val="1263706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06F4990A-AF4E-4441-8186-BA5AB737776E}" type="slidenum">
              <a:rPr lang="es-CL" smtClean="0"/>
              <a:t>3</a:t>
            </a:fld>
            <a:endParaRPr lang="es-CL"/>
          </a:p>
        </p:txBody>
      </p:sp>
      <p:sp>
        <p:nvSpPr>
          <p:cNvPr id="5" name="4 Marcador de encabezado"/>
          <p:cNvSpPr>
            <a:spLocks noGrp="1"/>
          </p:cNvSpPr>
          <p:nvPr>
            <p:ph type="hdr" sz="quarter" idx="11"/>
          </p:nvPr>
        </p:nvSpPr>
        <p:spPr/>
        <p:txBody>
          <a:bodyPr/>
          <a:lstStyle/>
          <a:p>
            <a:r>
              <a:rPr lang="es-CL" smtClean="0"/>
              <a:t>Consejo de Pastoral Diocesano</a:t>
            </a:r>
            <a:endParaRPr lang="es-CL"/>
          </a:p>
        </p:txBody>
      </p:sp>
    </p:spTree>
    <p:extLst>
      <p:ext uri="{BB962C8B-B14F-4D97-AF65-F5344CB8AC3E}">
        <p14:creationId xmlns:p14="http://schemas.microsoft.com/office/powerpoint/2010/main" val="1263706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06F4990A-AF4E-4441-8186-BA5AB737776E}" type="slidenum">
              <a:rPr lang="es-CL" smtClean="0"/>
              <a:t>4</a:t>
            </a:fld>
            <a:endParaRPr lang="es-CL"/>
          </a:p>
        </p:txBody>
      </p:sp>
      <p:sp>
        <p:nvSpPr>
          <p:cNvPr id="5" name="4 Marcador de encabezado"/>
          <p:cNvSpPr>
            <a:spLocks noGrp="1"/>
          </p:cNvSpPr>
          <p:nvPr>
            <p:ph type="hdr" sz="quarter" idx="11"/>
          </p:nvPr>
        </p:nvSpPr>
        <p:spPr/>
        <p:txBody>
          <a:bodyPr/>
          <a:lstStyle/>
          <a:p>
            <a:r>
              <a:rPr lang="es-CL" smtClean="0"/>
              <a:t>Consejo de Pastoral Diocesano</a:t>
            </a:r>
            <a:endParaRPr lang="es-CL"/>
          </a:p>
        </p:txBody>
      </p:sp>
    </p:spTree>
    <p:extLst>
      <p:ext uri="{BB962C8B-B14F-4D97-AF65-F5344CB8AC3E}">
        <p14:creationId xmlns:p14="http://schemas.microsoft.com/office/powerpoint/2010/main" val="126370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06F4990A-AF4E-4441-8186-BA5AB737776E}" type="slidenum">
              <a:rPr lang="es-CL" smtClean="0"/>
              <a:t>5</a:t>
            </a:fld>
            <a:endParaRPr lang="es-CL"/>
          </a:p>
        </p:txBody>
      </p:sp>
      <p:sp>
        <p:nvSpPr>
          <p:cNvPr id="5" name="4 Marcador de encabezado"/>
          <p:cNvSpPr>
            <a:spLocks noGrp="1"/>
          </p:cNvSpPr>
          <p:nvPr>
            <p:ph type="hdr" sz="quarter" idx="11"/>
          </p:nvPr>
        </p:nvSpPr>
        <p:spPr/>
        <p:txBody>
          <a:bodyPr/>
          <a:lstStyle/>
          <a:p>
            <a:r>
              <a:rPr lang="es-CL" smtClean="0"/>
              <a:t>Consejo de Pastoral Diocesano</a:t>
            </a:r>
            <a:endParaRPr lang="es-CL"/>
          </a:p>
        </p:txBody>
      </p:sp>
    </p:spTree>
    <p:extLst>
      <p:ext uri="{BB962C8B-B14F-4D97-AF65-F5344CB8AC3E}">
        <p14:creationId xmlns:p14="http://schemas.microsoft.com/office/powerpoint/2010/main" val="1263706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06F4990A-AF4E-4441-8186-BA5AB737776E}" type="slidenum">
              <a:rPr lang="es-CL" smtClean="0"/>
              <a:t>6</a:t>
            </a:fld>
            <a:endParaRPr lang="es-CL"/>
          </a:p>
        </p:txBody>
      </p:sp>
      <p:sp>
        <p:nvSpPr>
          <p:cNvPr id="5" name="4 Marcador de encabezado"/>
          <p:cNvSpPr>
            <a:spLocks noGrp="1"/>
          </p:cNvSpPr>
          <p:nvPr>
            <p:ph type="hdr" sz="quarter" idx="11"/>
          </p:nvPr>
        </p:nvSpPr>
        <p:spPr/>
        <p:txBody>
          <a:bodyPr/>
          <a:lstStyle/>
          <a:p>
            <a:r>
              <a:rPr lang="es-CL" smtClean="0"/>
              <a:t>Consejo de Pastoral Diocesano</a:t>
            </a:r>
            <a:endParaRPr lang="es-CL"/>
          </a:p>
        </p:txBody>
      </p:sp>
    </p:spTree>
    <p:extLst>
      <p:ext uri="{BB962C8B-B14F-4D97-AF65-F5344CB8AC3E}">
        <p14:creationId xmlns:p14="http://schemas.microsoft.com/office/powerpoint/2010/main" val="1263706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06F4990A-AF4E-4441-8186-BA5AB737776E}" type="slidenum">
              <a:rPr lang="es-CL" smtClean="0"/>
              <a:t>7</a:t>
            </a:fld>
            <a:endParaRPr lang="es-CL"/>
          </a:p>
        </p:txBody>
      </p:sp>
      <p:sp>
        <p:nvSpPr>
          <p:cNvPr id="5" name="4 Marcador de encabezado"/>
          <p:cNvSpPr>
            <a:spLocks noGrp="1"/>
          </p:cNvSpPr>
          <p:nvPr>
            <p:ph type="hdr" sz="quarter" idx="11"/>
          </p:nvPr>
        </p:nvSpPr>
        <p:spPr/>
        <p:txBody>
          <a:bodyPr/>
          <a:lstStyle/>
          <a:p>
            <a:r>
              <a:rPr lang="es-CL" smtClean="0"/>
              <a:t>Consejo de Pastoral Diocesano</a:t>
            </a:r>
            <a:endParaRPr lang="es-CL"/>
          </a:p>
        </p:txBody>
      </p:sp>
    </p:spTree>
    <p:extLst>
      <p:ext uri="{BB962C8B-B14F-4D97-AF65-F5344CB8AC3E}">
        <p14:creationId xmlns:p14="http://schemas.microsoft.com/office/powerpoint/2010/main" val="1263706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06F4990A-AF4E-4441-8186-BA5AB737776E}" type="slidenum">
              <a:rPr lang="es-CL" smtClean="0"/>
              <a:t>8</a:t>
            </a:fld>
            <a:endParaRPr lang="es-CL"/>
          </a:p>
        </p:txBody>
      </p:sp>
      <p:sp>
        <p:nvSpPr>
          <p:cNvPr id="5" name="4 Marcador de encabezado"/>
          <p:cNvSpPr>
            <a:spLocks noGrp="1"/>
          </p:cNvSpPr>
          <p:nvPr>
            <p:ph type="hdr" sz="quarter" idx="11"/>
          </p:nvPr>
        </p:nvSpPr>
        <p:spPr/>
        <p:txBody>
          <a:bodyPr/>
          <a:lstStyle/>
          <a:p>
            <a:r>
              <a:rPr lang="es-CL" smtClean="0"/>
              <a:t>Consejo de Pastoral Diocesano</a:t>
            </a:r>
            <a:endParaRPr lang="es-CL"/>
          </a:p>
        </p:txBody>
      </p:sp>
    </p:spTree>
    <p:extLst>
      <p:ext uri="{BB962C8B-B14F-4D97-AF65-F5344CB8AC3E}">
        <p14:creationId xmlns:p14="http://schemas.microsoft.com/office/powerpoint/2010/main" val="1263706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06F4990A-AF4E-4441-8186-BA5AB737776E}" type="slidenum">
              <a:rPr lang="es-CL" smtClean="0"/>
              <a:t>9</a:t>
            </a:fld>
            <a:endParaRPr lang="es-CL"/>
          </a:p>
        </p:txBody>
      </p:sp>
      <p:sp>
        <p:nvSpPr>
          <p:cNvPr id="5" name="4 Marcador de encabezado"/>
          <p:cNvSpPr>
            <a:spLocks noGrp="1"/>
          </p:cNvSpPr>
          <p:nvPr>
            <p:ph type="hdr" sz="quarter" idx="11"/>
          </p:nvPr>
        </p:nvSpPr>
        <p:spPr/>
        <p:txBody>
          <a:bodyPr/>
          <a:lstStyle/>
          <a:p>
            <a:r>
              <a:rPr lang="es-CL" smtClean="0"/>
              <a:t>Consejo de Pastoral Diocesano</a:t>
            </a:r>
            <a:endParaRPr lang="es-CL"/>
          </a:p>
        </p:txBody>
      </p:sp>
    </p:spTree>
    <p:extLst>
      <p:ext uri="{BB962C8B-B14F-4D97-AF65-F5344CB8AC3E}">
        <p14:creationId xmlns:p14="http://schemas.microsoft.com/office/powerpoint/2010/main" val="1263706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DED86B73-EBBA-4D6B-ADB3-21C0396CA829}" type="datetimeFigureOut">
              <a:rPr lang="es-CL" smtClean="0"/>
              <a:t>03-04-2019</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5639966-91C9-4998-9726-A779ED71C558}" type="slidenum">
              <a:rPr lang="es-CL" smtClean="0"/>
              <a:t>‹Nº›</a:t>
            </a:fld>
            <a:endParaRPr lang="es-CL"/>
          </a:p>
        </p:txBody>
      </p:sp>
    </p:spTree>
    <p:extLst>
      <p:ext uri="{BB962C8B-B14F-4D97-AF65-F5344CB8AC3E}">
        <p14:creationId xmlns:p14="http://schemas.microsoft.com/office/powerpoint/2010/main" val="2291702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ED86B73-EBBA-4D6B-ADB3-21C0396CA829}" type="datetimeFigureOut">
              <a:rPr lang="es-CL" smtClean="0"/>
              <a:t>03-04-2019</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5639966-91C9-4998-9726-A779ED71C558}" type="slidenum">
              <a:rPr lang="es-CL" smtClean="0"/>
              <a:t>‹Nº›</a:t>
            </a:fld>
            <a:endParaRPr lang="es-CL"/>
          </a:p>
        </p:txBody>
      </p:sp>
    </p:spTree>
    <p:extLst>
      <p:ext uri="{BB962C8B-B14F-4D97-AF65-F5344CB8AC3E}">
        <p14:creationId xmlns:p14="http://schemas.microsoft.com/office/powerpoint/2010/main" val="3631854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ED86B73-EBBA-4D6B-ADB3-21C0396CA829}" type="datetimeFigureOut">
              <a:rPr lang="es-CL" smtClean="0"/>
              <a:t>03-04-2019</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5639966-91C9-4998-9726-A779ED71C558}" type="slidenum">
              <a:rPr lang="es-CL" smtClean="0"/>
              <a:t>‹Nº›</a:t>
            </a:fld>
            <a:endParaRPr lang="es-CL"/>
          </a:p>
        </p:txBody>
      </p:sp>
    </p:spTree>
    <p:extLst>
      <p:ext uri="{BB962C8B-B14F-4D97-AF65-F5344CB8AC3E}">
        <p14:creationId xmlns:p14="http://schemas.microsoft.com/office/powerpoint/2010/main" val="326948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ED86B73-EBBA-4D6B-ADB3-21C0396CA829}" type="datetimeFigureOut">
              <a:rPr lang="es-CL" smtClean="0"/>
              <a:t>03-04-2019</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5639966-91C9-4998-9726-A779ED71C558}" type="slidenum">
              <a:rPr lang="es-CL" smtClean="0"/>
              <a:t>‹Nº›</a:t>
            </a:fld>
            <a:endParaRPr lang="es-CL"/>
          </a:p>
        </p:txBody>
      </p:sp>
    </p:spTree>
    <p:extLst>
      <p:ext uri="{BB962C8B-B14F-4D97-AF65-F5344CB8AC3E}">
        <p14:creationId xmlns:p14="http://schemas.microsoft.com/office/powerpoint/2010/main" val="3169571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ED86B73-EBBA-4D6B-ADB3-21C0396CA829}" type="datetimeFigureOut">
              <a:rPr lang="es-CL" smtClean="0"/>
              <a:t>03-04-2019</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5639966-91C9-4998-9726-A779ED71C558}" type="slidenum">
              <a:rPr lang="es-CL" smtClean="0"/>
              <a:t>‹Nº›</a:t>
            </a:fld>
            <a:endParaRPr lang="es-CL"/>
          </a:p>
        </p:txBody>
      </p:sp>
    </p:spTree>
    <p:extLst>
      <p:ext uri="{BB962C8B-B14F-4D97-AF65-F5344CB8AC3E}">
        <p14:creationId xmlns:p14="http://schemas.microsoft.com/office/powerpoint/2010/main" val="338309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DED86B73-EBBA-4D6B-ADB3-21C0396CA829}" type="datetimeFigureOut">
              <a:rPr lang="es-CL" smtClean="0"/>
              <a:t>03-04-2019</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5639966-91C9-4998-9726-A779ED71C558}" type="slidenum">
              <a:rPr lang="es-CL" smtClean="0"/>
              <a:t>‹Nº›</a:t>
            </a:fld>
            <a:endParaRPr lang="es-CL"/>
          </a:p>
        </p:txBody>
      </p:sp>
    </p:spTree>
    <p:extLst>
      <p:ext uri="{BB962C8B-B14F-4D97-AF65-F5344CB8AC3E}">
        <p14:creationId xmlns:p14="http://schemas.microsoft.com/office/powerpoint/2010/main" val="1446852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DED86B73-EBBA-4D6B-ADB3-21C0396CA829}" type="datetimeFigureOut">
              <a:rPr lang="es-CL" smtClean="0"/>
              <a:t>03-04-2019</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35639966-91C9-4998-9726-A779ED71C558}" type="slidenum">
              <a:rPr lang="es-CL" smtClean="0"/>
              <a:t>‹Nº›</a:t>
            </a:fld>
            <a:endParaRPr lang="es-CL"/>
          </a:p>
        </p:txBody>
      </p:sp>
    </p:spTree>
    <p:extLst>
      <p:ext uri="{BB962C8B-B14F-4D97-AF65-F5344CB8AC3E}">
        <p14:creationId xmlns:p14="http://schemas.microsoft.com/office/powerpoint/2010/main" val="1942695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DED86B73-EBBA-4D6B-ADB3-21C0396CA829}" type="datetimeFigureOut">
              <a:rPr lang="es-CL" smtClean="0"/>
              <a:t>03-04-2019</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35639966-91C9-4998-9726-A779ED71C558}" type="slidenum">
              <a:rPr lang="es-CL" smtClean="0"/>
              <a:t>‹Nº›</a:t>
            </a:fld>
            <a:endParaRPr lang="es-CL"/>
          </a:p>
        </p:txBody>
      </p:sp>
    </p:spTree>
    <p:extLst>
      <p:ext uri="{BB962C8B-B14F-4D97-AF65-F5344CB8AC3E}">
        <p14:creationId xmlns:p14="http://schemas.microsoft.com/office/powerpoint/2010/main" val="422178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ED86B73-EBBA-4D6B-ADB3-21C0396CA829}" type="datetimeFigureOut">
              <a:rPr lang="es-CL" smtClean="0"/>
              <a:t>03-04-2019</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35639966-91C9-4998-9726-A779ED71C558}" type="slidenum">
              <a:rPr lang="es-CL" smtClean="0"/>
              <a:t>‹Nº›</a:t>
            </a:fld>
            <a:endParaRPr lang="es-CL"/>
          </a:p>
        </p:txBody>
      </p:sp>
    </p:spTree>
    <p:extLst>
      <p:ext uri="{BB962C8B-B14F-4D97-AF65-F5344CB8AC3E}">
        <p14:creationId xmlns:p14="http://schemas.microsoft.com/office/powerpoint/2010/main" val="193071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ED86B73-EBBA-4D6B-ADB3-21C0396CA829}" type="datetimeFigureOut">
              <a:rPr lang="es-CL" smtClean="0"/>
              <a:t>03-04-2019</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5639966-91C9-4998-9726-A779ED71C558}" type="slidenum">
              <a:rPr lang="es-CL" smtClean="0"/>
              <a:t>‹Nº›</a:t>
            </a:fld>
            <a:endParaRPr lang="es-CL"/>
          </a:p>
        </p:txBody>
      </p:sp>
    </p:spTree>
    <p:extLst>
      <p:ext uri="{BB962C8B-B14F-4D97-AF65-F5344CB8AC3E}">
        <p14:creationId xmlns:p14="http://schemas.microsoft.com/office/powerpoint/2010/main" val="63607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ED86B73-EBBA-4D6B-ADB3-21C0396CA829}" type="datetimeFigureOut">
              <a:rPr lang="es-CL" smtClean="0"/>
              <a:t>03-04-2019</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5639966-91C9-4998-9726-A779ED71C558}" type="slidenum">
              <a:rPr lang="es-CL" smtClean="0"/>
              <a:t>‹Nº›</a:t>
            </a:fld>
            <a:endParaRPr lang="es-CL"/>
          </a:p>
        </p:txBody>
      </p:sp>
    </p:spTree>
    <p:extLst>
      <p:ext uri="{BB962C8B-B14F-4D97-AF65-F5344CB8AC3E}">
        <p14:creationId xmlns:p14="http://schemas.microsoft.com/office/powerpoint/2010/main" val="346241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86B73-EBBA-4D6B-ADB3-21C0396CA829}" type="datetimeFigureOut">
              <a:rPr lang="es-CL" smtClean="0"/>
              <a:t>03-04-2019</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39966-91C9-4998-9726-A779ED71C558}" type="slidenum">
              <a:rPr lang="es-CL" smtClean="0"/>
              <a:t>‹Nº›</a:t>
            </a:fld>
            <a:endParaRPr lang="es-CL"/>
          </a:p>
        </p:txBody>
      </p:sp>
    </p:spTree>
    <p:extLst>
      <p:ext uri="{BB962C8B-B14F-4D97-AF65-F5344CB8AC3E}">
        <p14:creationId xmlns:p14="http://schemas.microsoft.com/office/powerpoint/2010/main" val="3511446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5000" contrast="-93000"/>
                    </a14:imgEffect>
                  </a14:imgLayer>
                </a14:imgProps>
              </a:ext>
              <a:ext uri="{28A0092B-C50C-407E-A947-70E740481C1C}">
                <a14:useLocalDpi xmlns:a14="http://schemas.microsoft.com/office/drawing/2010/main" val="0"/>
              </a:ext>
            </a:extLst>
          </a:blip>
          <a:srcRect/>
          <a:stretch>
            <a:fillRect/>
          </a:stretch>
        </p:blipFill>
        <p:spPr bwMode="auto">
          <a:xfrm>
            <a:off x="-33881" y="0"/>
            <a:ext cx="939288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1168" y="166328"/>
            <a:ext cx="5472608" cy="6525344"/>
          </a:xfrm>
          <a:prstGeom prst="rect">
            <a:avLst/>
          </a:prstGeom>
          <a:noFill/>
          <a:extLst>
            <a:ext uri="{909E8E84-426E-40DD-AFC4-6F175D3DCCD1}">
              <a14:hiddenFill xmlns:a14="http://schemas.microsoft.com/office/drawing/2010/main">
                <a:solidFill>
                  <a:srgbClr val="FFFFFF"/>
                </a:solidFill>
              </a14:hiddenFill>
            </a:ext>
          </a:extLst>
        </p:spPr>
      </p:pic>
      <p:sp>
        <p:nvSpPr>
          <p:cNvPr id="8" name="4 CuadroTexto"/>
          <p:cNvSpPr txBox="1">
            <a:spLocks noChangeArrowheads="1"/>
          </p:cNvSpPr>
          <p:nvPr/>
        </p:nvSpPr>
        <p:spPr bwMode="auto">
          <a:xfrm>
            <a:off x="-89826" y="1176299"/>
            <a:ext cx="3950994" cy="4505401"/>
          </a:xfrm>
          <a:prstGeom prst="rect">
            <a:avLst/>
          </a:prstGeom>
          <a:solidFill>
            <a:srgbClr val="FF0000"/>
          </a:solidFill>
          <a:ln>
            <a:noFill/>
          </a:ln>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150000"/>
              </a:lnSpc>
            </a:pPr>
            <a:r>
              <a:rPr lang="es-CL" sz="6600" b="1" dirty="0" smtClean="0">
                <a:solidFill>
                  <a:schemeClr val="bg1"/>
                </a:solidFill>
              </a:rPr>
              <a:t>AÑO </a:t>
            </a:r>
          </a:p>
          <a:p>
            <a:pPr algn="ctr" eaLnBrk="1" hangingPunct="1">
              <a:lnSpc>
                <a:spcPct val="150000"/>
              </a:lnSpc>
            </a:pPr>
            <a:r>
              <a:rPr lang="es-CL" sz="6600" b="1" dirty="0" smtClean="0">
                <a:solidFill>
                  <a:schemeClr val="bg1"/>
                </a:solidFill>
              </a:rPr>
              <a:t>PASTORAL </a:t>
            </a:r>
            <a:endParaRPr lang="es-CL" sz="6600" b="1" dirty="0">
              <a:solidFill>
                <a:schemeClr val="bg1"/>
              </a:solidFill>
            </a:endParaRPr>
          </a:p>
          <a:p>
            <a:pPr algn="ctr" eaLnBrk="1" hangingPunct="1">
              <a:lnSpc>
                <a:spcPct val="150000"/>
              </a:lnSpc>
            </a:pPr>
            <a:r>
              <a:rPr lang="es-CL" sz="6600" b="1" dirty="0" smtClean="0">
                <a:solidFill>
                  <a:schemeClr val="bg1"/>
                </a:solidFill>
              </a:rPr>
              <a:t>2019</a:t>
            </a:r>
            <a:endParaRPr lang="es-CL" sz="6600" b="1" dirty="0">
              <a:solidFill>
                <a:schemeClr val="bg1"/>
              </a:solidFill>
            </a:endParaRPr>
          </a:p>
        </p:txBody>
      </p:sp>
    </p:spTree>
    <p:extLst>
      <p:ext uri="{BB962C8B-B14F-4D97-AF65-F5344CB8AC3E}">
        <p14:creationId xmlns:p14="http://schemas.microsoft.com/office/powerpoint/2010/main" val="12214009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5000" contrast="-93000"/>
                    </a14:imgEffect>
                  </a14:imgLayer>
                </a14:imgProps>
              </a:ext>
              <a:ext uri="{28A0092B-C50C-407E-A947-70E740481C1C}">
                <a14:useLocalDpi xmlns:a14="http://schemas.microsoft.com/office/drawing/2010/main" val="0"/>
              </a:ext>
            </a:extLst>
          </a:blip>
          <a:srcRect/>
          <a:stretch>
            <a:fillRect/>
          </a:stretch>
        </p:blipFill>
        <p:spPr bwMode="auto">
          <a:xfrm>
            <a:off x="-22056" y="-751613"/>
            <a:ext cx="9576048" cy="7625379"/>
          </a:xfrm>
          <a:prstGeom prst="rect">
            <a:avLst/>
          </a:prstGeom>
          <a:ln/>
          <a:extLst/>
        </p:spPr>
        <p:style>
          <a:lnRef idx="1">
            <a:schemeClr val="accent6"/>
          </a:lnRef>
          <a:fillRef idx="3">
            <a:schemeClr val="accent6"/>
          </a:fillRef>
          <a:effectRef idx="2">
            <a:schemeClr val="accent6"/>
          </a:effectRef>
          <a:fontRef idx="minor">
            <a:schemeClr val="lt1"/>
          </a:fontRef>
        </p:style>
      </p:pic>
      <p:sp>
        <p:nvSpPr>
          <p:cNvPr id="6" name="5 CuadroTexto"/>
          <p:cNvSpPr txBox="1"/>
          <p:nvPr/>
        </p:nvSpPr>
        <p:spPr>
          <a:xfrm>
            <a:off x="150720" y="98469"/>
            <a:ext cx="2549072" cy="707886"/>
          </a:xfrm>
          <a:prstGeom prst="rect">
            <a:avLst/>
          </a:prstGeom>
          <a:solidFill>
            <a:srgbClr val="0070C0"/>
          </a:solidFill>
        </p:spPr>
        <p:txBody>
          <a:bodyPr wrap="square" rtlCol="0">
            <a:spAutoFit/>
          </a:bodyPr>
          <a:lstStyle/>
          <a:p>
            <a:pPr marL="182563"/>
            <a:r>
              <a:rPr lang="es-CL" sz="4000" b="1" dirty="0">
                <a:solidFill>
                  <a:schemeClr val="bg1"/>
                </a:solidFill>
              </a:rPr>
              <a:t>Discernir </a:t>
            </a:r>
            <a:endParaRPr lang="es-CL" sz="4000" b="1" dirty="0" smtClean="0">
              <a:solidFill>
                <a:schemeClr val="bg1"/>
              </a:solidFill>
            </a:endParaRPr>
          </a:p>
        </p:txBody>
      </p:sp>
      <p:pic>
        <p:nvPicPr>
          <p:cNvPr id="3" name="Picture 2" descr="Resultado de imagen para jesus en oraciÃ³n acompaÃ±ado por el espiritu san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0474" y="1340768"/>
            <a:ext cx="7070689" cy="8405348"/>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2829412" y="98469"/>
            <a:ext cx="6171924" cy="107721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s-CL" sz="3200" dirty="0" smtClean="0"/>
              <a:t>… </a:t>
            </a:r>
            <a:r>
              <a:rPr lang="es-CL" sz="3200" dirty="0"/>
              <a:t>él se retiraba a lugares desiertos para orar</a:t>
            </a:r>
            <a:r>
              <a:rPr lang="es-CL" sz="3200" dirty="0" smtClean="0"/>
              <a:t>. </a:t>
            </a:r>
            <a:r>
              <a:rPr lang="es-CL" sz="1200" dirty="0" smtClean="0"/>
              <a:t>(Lc.4,42 ; 5,16)</a:t>
            </a:r>
            <a:endParaRPr lang="es-CL" sz="1200" dirty="0"/>
          </a:p>
        </p:txBody>
      </p:sp>
      <p:sp>
        <p:nvSpPr>
          <p:cNvPr id="11" name="10 CuadroTexto"/>
          <p:cNvSpPr txBox="1"/>
          <p:nvPr/>
        </p:nvSpPr>
        <p:spPr>
          <a:xfrm>
            <a:off x="162748" y="2534502"/>
            <a:ext cx="4152408" cy="430887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s-CL" sz="3200" dirty="0" smtClean="0"/>
              <a:t>«</a:t>
            </a:r>
            <a:r>
              <a:rPr lang="es-CL" sz="3200" dirty="0"/>
              <a:t> En esos días, Jesús se retiró a una montaña para orar, y pasó toda la noche en oración con Dios.</a:t>
            </a:r>
          </a:p>
          <a:p>
            <a:r>
              <a:rPr lang="es-CL" sz="3200" dirty="0" smtClean="0"/>
              <a:t>Cuando </a:t>
            </a:r>
            <a:r>
              <a:rPr lang="es-CL" sz="3200" dirty="0"/>
              <a:t>se hizo de día, llamó a sus discípulos y eligió a doce de </a:t>
            </a:r>
            <a:r>
              <a:rPr lang="es-CL" sz="3200" dirty="0" smtClean="0"/>
              <a:t>ellos…» </a:t>
            </a:r>
            <a:r>
              <a:rPr lang="es-CL" sz="2000" dirty="0" smtClean="0"/>
              <a:t>(Lc.6,12-13)</a:t>
            </a:r>
            <a:endParaRPr lang="es-CL" sz="2000" dirty="0"/>
          </a:p>
        </p:txBody>
      </p:sp>
    </p:spTree>
    <p:extLst>
      <p:ext uri="{BB962C8B-B14F-4D97-AF65-F5344CB8AC3E}">
        <p14:creationId xmlns:p14="http://schemas.microsoft.com/office/powerpoint/2010/main" val="20048995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esultado de imagen para espiritu santo y comunid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28"/>
            <a:ext cx="9144000" cy="7216706"/>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32304" y="188640"/>
            <a:ext cx="3935640" cy="452431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s-CL" sz="2400" dirty="0"/>
              <a:t>En una </a:t>
            </a:r>
            <a:r>
              <a:rPr lang="es-CL" sz="2400" u="sng" dirty="0"/>
              <a:t>actitud de oración</a:t>
            </a:r>
            <a:r>
              <a:rPr lang="es-CL" sz="2400" dirty="0"/>
              <a:t>, </a:t>
            </a:r>
            <a:endParaRPr lang="es-CL" sz="2400" dirty="0" smtClean="0"/>
          </a:p>
          <a:p>
            <a:r>
              <a:rPr lang="es-CL" sz="2400" dirty="0" smtClean="0"/>
              <a:t>la</a:t>
            </a:r>
            <a:r>
              <a:rPr lang="es-CL" sz="3200" dirty="0" smtClean="0"/>
              <a:t> </a:t>
            </a:r>
            <a:r>
              <a:rPr lang="es-CL" sz="3200" b="1" dirty="0"/>
              <a:t>Iglesia </a:t>
            </a:r>
            <a:r>
              <a:rPr lang="es-CL" sz="2400" b="1" dirty="0"/>
              <a:t>busca el querer de Dios para cada momento, para cada época</a:t>
            </a:r>
            <a:r>
              <a:rPr lang="es-CL" sz="2400" dirty="0"/>
              <a:t>. Por eso San Pablo nos recuerda “No apaguen el Espíritu, no desprecien lo que dicen los profetas. </a:t>
            </a:r>
            <a:r>
              <a:rPr lang="es-CL" sz="2400" b="1" dirty="0"/>
              <a:t>Examínenlo todo y quédense con lo bueno, cuídense del mal, donde quieran que lo encuentren” </a:t>
            </a:r>
            <a:r>
              <a:rPr lang="es-CL" sz="2400" dirty="0"/>
              <a:t>    </a:t>
            </a:r>
            <a:endParaRPr lang="es-CL" sz="2000" dirty="0" smtClean="0"/>
          </a:p>
          <a:p>
            <a:r>
              <a:rPr lang="es-CL" sz="1600" dirty="0" smtClean="0"/>
              <a:t>  </a:t>
            </a:r>
            <a:r>
              <a:rPr lang="es-CL" sz="1600" dirty="0"/>
              <a:t>(1 </a:t>
            </a:r>
            <a:r>
              <a:rPr lang="es-CL" sz="1600" dirty="0" err="1"/>
              <a:t>Tes</a:t>
            </a:r>
            <a:r>
              <a:rPr lang="es-CL" sz="1600" dirty="0"/>
              <a:t>. 5, 19-21</a:t>
            </a:r>
            <a:r>
              <a:rPr lang="es-CL" sz="1600" dirty="0" smtClean="0"/>
              <a:t>). (Libro </a:t>
            </a:r>
            <a:r>
              <a:rPr lang="es-CL" sz="1600" dirty="0" err="1" smtClean="0"/>
              <a:t>Sinodo</a:t>
            </a:r>
            <a:r>
              <a:rPr lang="es-CL" sz="1600" dirty="0" smtClean="0"/>
              <a:t>) </a:t>
            </a:r>
            <a:endParaRPr lang="es-CL" sz="1600" dirty="0"/>
          </a:p>
        </p:txBody>
      </p:sp>
    </p:spTree>
    <p:extLst>
      <p:ext uri="{BB962C8B-B14F-4D97-AF65-F5344CB8AC3E}">
        <p14:creationId xmlns:p14="http://schemas.microsoft.com/office/powerpoint/2010/main" val="4072559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espiritu santo y comunid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52" y="-3276486"/>
            <a:ext cx="12409375" cy="1052191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0" y="188640"/>
            <a:ext cx="4968552" cy="649408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s-CL" sz="2800" b="1" dirty="0"/>
              <a:t>“</a:t>
            </a:r>
            <a:r>
              <a:rPr lang="es-CL" sz="3200" b="1" dirty="0"/>
              <a:t>En el discernimiento</a:t>
            </a:r>
            <a:r>
              <a:rPr lang="es-CL" sz="3200" dirty="0"/>
              <a:t> reconocemos una </a:t>
            </a:r>
            <a:r>
              <a:rPr lang="es-CL" sz="3200" b="1" dirty="0"/>
              <a:t>manera de estar en el mundo</a:t>
            </a:r>
            <a:r>
              <a:rPr lang="es-CL" sz="3200" dirty="0"/>
              <a:t>, </a:t>
            </a:r>
            <a:r>
              <a:rPr lang="es-CL" sz="3200" b="1" dirty="0"/>
              <a:t>un estilo</a:t>
            </a:r>
            <a:r>
              <a:rPr lang="es-CL" sz="3200" dirty="0"/>
              <a:t>, </a:t>
            </a:r>
            <a:r>
              <a:rPr lang="es-CL" sz="3200" b="1" dirty="0"/>
              <a:t>una actitud fundamental</a:t>
            </a:r>
            <a:r>
              <a:rPr lang="es-CL" sz="3200" dirty="0"/>
              <a:t> y, al mismo tiempo, un método de trabajo, un camino para recorrer juntos, que </a:t>
            </a:r>
            <a:r>
              <a:rPr lang="es-CL" sz="3200" b="1" dirty="0"/>
              <a:t>consiste en observar la dinámica social y cultural en la que estamos inmersos con la mirada del discípulo</a:t>
            </a:r>
            <a:r>
              <a:rPr lang="es-CL" sz="3200" dirty="0" smtClean="0"/>
              <a:t>.» </a:t>
            </a:r>
          </a:p>
          <a:p>
            <a:r>
              <a:rPr lang="es-CL" sz="1600" dirty="0" smtClean="0"/>
              <a:t>(</a:t>
            </a:r>
            <a:r>
              <a:rPr lang="es-CL" sz="1600" dirty="0" err="1"/>
              <a:t>Instrumentum</a:t>
            </a:r>
            <a:r>
              <a:rPr lang="es-CL" sz="1600" dirty="0"/>
              <a:t> </a:t>
            </a:r>
            <a:r>
              <a:rPr lang="es-CL" sz="1600" dirty="0" err="1"/>
              <a:t>Laboris</a:t>
            </a:r>
            <a:r>
              <a:rPr lang="es-CL" sz="1600" dirty="0"/>
              <a:t> para el Sínodo sobre los </a:t>
            </a:r>
            <a:r>
              <a:rPr lang="es-CL" sz="1600" dirty="0" smtClean="0"/>
              <a:t>jóvenes,2)</a:t>
            </a:r>
            <a:endParaRPr lang="es-CL" sz="1600" dirty="0"/>
          </a:p>
        </p:txBody>
      </p:sp>
    </p:spTree>
    <p:extLst>
      <p:ext uri="{BB962C8B-B14F-4D97-AF65-F5344CB8AC3E}">
        <p14:creationId xmlns:p14="http://schemas.microsoft.com/office/powerpoint/2010/main" val="86130374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500" y="3717342"/>
            <a:ext cx="7867948" cy="3140658"/>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539552" y="682734"/>
            <a:ext cx="8582033" cy="310854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CL" sz="2800" dirty="0" smtClean="0"/>
              <a:t>…no </a:t>
            </a:r>
            <a:r>
              <a:rPr lang="es-CL" sz="2800" dirty="0"/>
              <a:t>solo es necesario en momentos extraordinarios, o cuando hay que resolver problemas graves, o cuando hay que tomar una decisión crucial. Es un instrumento de lucha para seguir mejor al Señor. </a:t>
            </a:r>
            <a:r>
              <a:rPr lang="es-CL" sz="2800" b="1" u="sng" dirty="0"/>
              <a:t>Nos hace falta siempre</a:t>
            </a:r>
            <a:r>
              <a:rPr lang="es-CL" sz="2800" dirty="0"/>
              <a:t>, para estar dispuestos a reconocer los tiempos de Dios y de su gracia, para no desperdiciar las inspiraciones del Señor, para no dejar pasar su invitación a crecer</a:t>
            </a:r>
            <a:r>
              <a:rPr lang="es-CL" dirty="0" smtClean="0"/>
              <a:t>.</a:t>
            </a:r>
            <a:r>
              <a:rPr lang="es-CL" sz="1200" dirty="0" smtClean="0"/>
              <a:t>(</a:t>
            </a:r>
            <a:r>
              <a:rPr lang="es-CL" sz="1200" dirty="0" err="1" smtClean="0"/>
              <a:t>G.e.Ex</a:t>
            </a:r>
            <a:r>
              <a:rPr lang="es-CL" sz="1200" dirty="0" smtClean="0"/>
              <a:t>. 169)</a:t>
            </a:r>
            <a:endParaRPr lang="es-CL" sz="1200" dirty="0"/>
          </a:p>
        </p:txBody>
      </p:sp>
      <p:sp>
        <p:nvSpPr>
          <p:cNvPr id="4" name="3 CuadroTexto"/>
          <p:cNvSpPr txBox="1"/>
          <p:nvPr/>
        </p:nvSpPr>
        <p:spPr>
          <a:xfrm>
            <a:off x="153032" y="276617"/>
            <a:ext cx="4555580" cy="400110"/>
          </a:xfrm>
          <a:prstGeom prst="rect">
            <a:avLst/>
          </a:prstGeom>
          <a:noFill/>
        </p:spPr>
        <p:txBody>
          <a:bodyPr wrap="square" rtlCol="0">
            <a:spAutoFit/>
          </a:bodyPr>
          <a:lstStyle/>
          <a:p>
            <a:r>
              <a:rPr lang="es-CL" sz="2000" b="1" dirty="0" smtClean="0">
                <a:solidFill>
                  <a:srgbClr val="002060"/>
                </a:solidFill>
              </a:rPr>
              <a:t>DISCERNIR , UNA ACTITUD PERMANENTE</a:t>
            </a:r>
            <a:endParaRPr lang="es-CL" sz="2000" b="1" dirty="0">
              <a:solidFill>
                <a:srgbClr val="002060"/>
              </a:solidFill>
            </a:endParaRPr>
          </a:p>
        </p:txBody>
      </p:sp>
    </p:spTree>
    <p:extLst>
      <p:ext uri="{BB962C8B-B14F-4D97-AF65-F5344CB8AC3E}">
        <p14:creationId xmlns:p14="http://schemas.microsoft.com/office/powerpoint/2010/main" val="3498837391"/>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sultado de imagen para discernir siempre sea hecho a 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989240" y="3478908"/>
            <a:ext cx="4176464" cy="35433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79512" y="807282"/>
            <a:ext cx="8784976" cy="2977738"/>
          </a:xfrm>
          <a:prstGeom prst="rect">
            <a:avLst/>
          </a:prstGeom>
          <a:solidFill>
            <a:schemeClr val="accent3">
              <a:lumMod val="60000"/>
              <a:lumOff val="40000"/>
            </a:schemeClr>
          </a:solidFill>
        </p:spPr>
        <p:txBody>
          <a:bodyPr wrap="square" rtlCol="0">
            <a:spAutoFit/>
          </a:bodyPr>
          <a:lstStyle/>
          <a:p>
            <a:r>
              <a:rPr lang="es-CL" sz="2400" b="1" dirty="0" smtClean="0">
                <a:solidFill>
                  <a:schemeClr val="tx2">
                    <a:lumMod val="75000"/>
                  </a:schemeClr>
                </a:solidFill>
              </a:rPr>
              <a:t>             …cuando </a:t>
            </a:r>
            <a:r>
              <a:rPr lang="es-CL" sz="2400" b="1" dirty="0">
                <a:solidFill>
                  <a:schemeClr val="tx2">
                    <a:lumMod val="75000"/>
                  </a:schemeClr>
                </a:solidFill>
              </a:rPr>
              <a:t>aparece una novedad en la propia vida, y entonces hay que </a:t>
            </a:r>
            <a:r>
              <a:rPr lang="es-CL" sz="2400" b="1" dirty="0">
                <a:solidFill>
                  <a:schemeClr val="accent3">
                    <a:lumMod val="50000"/>
                  </a:schemeClr>
                </a:solidFill>
              </a:rPr>
              <a:t>discernir si </a:t>
            </a:r>
            <a:r>
              <a:rPr lang="es-CL" sz="2400" b="1" dirty="0" smtClean="0">
                <a:solidFill>
                  <a:schemeClr val="accent3">
                    <a:lumMod val="50000"/>
                  </a:schemeClr>
                </a:solidFill>
              </a:rPr>
              <a:t>ese </a:t>
            </a:r>
            <a:r>
              <a:rPr lang="es-CL" sz="2400" b="1" dirty="0">
                <a:solidFill>
                  <a:schemeClr val="accent3">
                    <a:lumMod val="50000"/>
                  </a:schemeClr>
                </a:solidFill>
              </a:rPr>
              <a:t>vino nuevo  viene de Dios o es una novedad engañosa del espíritu del mundo o del espíritu del diablo</a:t>
            </a:r>
            <a:r>
              <a:rPr lang="es-CL" sz="2400" b="1" dirty="0">
                <a:solidFill>
                  <a:schemeClr val="tx2">
                    <a:lumMod val="75000"/>
                  </a:schemeClr>
                </a:solidFill>
              </a:rPr>
              <a:t>. </a:t>
            </a:r>
            <a:endParaRPr lang="es-CL" sz="2400" b="1" dirty="0" smtClean="0">
              <a:solidFill>
                <a:schemeClr val="tx2">
                  <a:lumMod val="75000"/>
                </a:schemeClr>
              </a:solidFill>
            </a:endParaRPr>
          </a:p>
          <a:p>
            <a:endParaRPr lang="es-CL" sz="900" b="1" dirty="0" smtClean="0">
              <a:solidFill>
                <a:schemeClr val="tx2">
                  <a:lumMod val="75000"/>
                </a:schemeClr>
              </a:solidFill>
            </a:endParaRPr>
          </a:p>
          <a:p>
            <a:r>
              <a:rPr lang="es-CL" sz="2400" b="1" dirty="0" smtClean="0">
                <a:solidFill>
                  <a:schemeClr val="tx2">
                    <a:lumMod val="60000"/>
                    <a:lumOff val="40000"/>
                  </a:schemeClr>
                </a:solidFill>
              </a:rPr>
              <a:t>En </a:t>
            </a:r>
            <a:r>
              <a:rPr lang="es-CL" sz="2400" b="1" dirty="0">
                <a:solidFill>
                  <a:schemeClr val="tx2">
                    <a:lumMod val="60000"/>
                    <a:lumOff val="40000"/>
                  </a:schemeClr>
                </a:solidFill>
              </a:rPr>
              <a:t>otras ocasiones sucede lo contrario, porque las fuerzas del mal nos inducen a no cambiar, a dejar las cosas como están, a optar por el inmovilismo o la rigidez</a:t>
            </a:r>
            <a:r>
              <a:rPr lang="es-CL" sz="2400" b="1" dirty="0">
                <a:solidFill>
                  <a:schemeClr val="tx2">
                    <a:lumMod val="75000"/>
                  </a:schemeClr>
                </a:solidFill>
              </a:rPr>
              <a:t>. </a:t>
            </a:r>
            <a:endParaRPr lang="es-CL" sz="2400" b="1" dirty="0" smtClean="0">
              <a:solidFill>
                <a:schemeClr val="tx2">
                  <a:lumMod val="75000"/>
                </a:schemeClr>
              </a:solidFill>
            </a:endParaRPr>
          </a:p>
          <a:p>
            <a:endParaRPr lang="es-CL" sz="1050" b="1" dirty="0" smtClean="0">
              <a:solidFill>
                <a:schemeClr val="tx2">
                  <a:lumMod val="75000"/>
                </a:schemeClr>
              </a:solidFill>
            </a:endParaRPr>
          </a:p>
          <a:p>
            <a:r>
              <a:rPr lang="es-CL" sz="2400" b="1" dirty="0" smtClean="0">
                <a:solidFill>
                  <a:schemeClr val="tx2">
                    <a:lumMod val="75000"/>
                  </a:schemeClr>
                </a:solidFill>
              </a:rPr>
              <a:t>Entonces </a:t>
            </a:r>
            <a:r>
              <a:rPr lang="es-CL" sz="2400" b="1" dirty="0">
                <a:solidFill>
                  <a:schemeClr val="tx2">
                    <a:lumMod val="75000"/>
                  </a:schemeClr>
                </a:solidFill>
              </a:rPr>
              <a:t>impedimos que actúe el soplo del Espíritu. </a:t>
            </a:r>
            <a:endParaRPr lang="es-CL" sz="2400" b="1" dirty="0" smtClean="0">
              <a:solidFill>
                <a:schemeClr val="tx2">
                  <a:lumMod val="75000"/>
                </a:schemeClr>
              </a:solidFill>
            </a:endParaRPr>
          </a:p>
        </p:txBody>
      </p:sp>
      <p:sp>
        <p:nvSpPr>
          <p:cNvPr id="2" name="1 CuadroTexto"/>
          <p:cNvSpPr txBox="1"/>
          <p:nvPr/>
        </p:nvSpPr>
        <p:spPr>
          <a:xfrm rot="20859876">
            <a:off x="-41968" y="239272"/>
            <a:ext cx="3240360" cy="646331"/>
          </a:xfrm>
          <a:prstGeom prst="rect">
            <a:avLst/>
          </a:prstGeom>
          <a:solidFill>
            <a:srgbClr val="92D050"/>
          </a:solidFill>
        </p:spPr>
        <p:txBody>
          <a:bodyPr wrap="square" rtlCol="0">
            <a:spAutoFit/>
          </a:bodyPr>
          <a:lstStyle/>
          <a:p>
            <a:r>
              <a:rPr lang="es-CL" sz="3600" b="1" dirty="0" smtClean="0">
                <a:solidFill>
                  <a:srgbClr val="002060"/>
                </a:solidFill>
              </a:rPr>
              <a:t>RESISTENCIAS</a:t>
            </a:r>
            <a:endParaRPr lang="es-CL" sz="3600" b="1" dirty="0">
              <a:solidFill>
                <a:srgbClr val="002060"/>
              </a:solidFill>
            </a:endParaRPr>
          </a:p>
        </p:txBody>
      </p:sp>
    </p:spTree>
    <p:extLst>
      <p:ext uri="{BB962C8B-B14F-4D97-AF65-F5344CB8AC3E}">
        <p14:creationId xmlns:p14="http://schemas.microsoft.com/office/powerpoint/2010/main" val="277541942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mision de los discipulos de jesus incomoda,f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55" y="2276872"/>
            <a:ext cx="7475205" cy="511304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408508" y="335530"/>
            <a:ext cx="8064897" cy="193899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s-CL" sz="2400" dirty="0"/>
              <a:t> “La pastoral en clave de misión pretende abandonar el cómodo criterio pastoral del </a:t>
            </a:r>
            <a:r>
              <a:rPr lang="es-CL" sz="2400" b="1" dirty="0"/>
              <a:t>«siempre se ha hecho así».</a:t>
            </a:r>
            <a:r>
              <a:rPr lang="es-CL" sz="2400" dirty="0"/>
              <a:t> Invito a todos a ser audaces y creativos en esta tarea de repensar los objetivos, las estructuras, el estilo y los métodos evangelizadores de las propias comunidades</a:t>
            </a:r>
          </a:p>
        </p:txBody>
      </p:sp>
    </p:spTree>
    <p:extLst>
      <p:ext uri="{BB962C8B-B14F-4D97-AF65-F5344CB8AC3E}">
        <p14:creationId xmlns:p14="http://schemas.microsoft.com/office/powerpoint/2010/main" val="35868050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jesus silencio y oraciÃ³n,f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772816"/>
            <a:ext cx="5505033" cy="4580189"/>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107504" y="1196752"/>
            <a:ext cx="3744416" cy="5328592"/>
          </a:xfrm>
        </p:spPr>
        <p:style>
          <a:lnRef idx="1">
            <a:schemeClr val="accent4"/>
          </a:lnRef>
          <a:fillRef idx="3">
            <a:schemeClr val="accent4"/>
          </a:fillRef>
          <a:effectRef idx="2">
            <a:schemeClr val="accent4"/>
          </a:effectRef>
          <a:fontRef idx="minor">
            <a:schemeClr val="lt1"/>
          </a:fontRef>
        </p:style>
        <p:txBody>
          <a:bodyPr>
            <a:normAutofit fontScale="77500" lnSpcReduction="20000"/>
          </a:bodyPr>
          <a:lstStyle/>
          <a:p>
            <a:pPr algn="just"/>
            <a:r>
              <a:rPr lang="es-CL" dirty="0">
                <a:solidFill>
                  <a:schemeClr val="bg1"/>
                </a:solidFill>
              </a:rPr>
              <a:t>Hay que recordar que el discernimiento orante requiere partir de una disposición a </a:t>
            </a:r>
            <a:r>
              <a:rPr lang="es-CL" b="1" dirty="0">
                <a:solidFill>
                  <a:schemeClr val="bg1"/>
                </a:solidFill>
              </a:rPr>
              <a:t>escuchar: al Señor, a los demás, a la realidad misma </a:t>
            </a:r>
            <a:r>
              <a:rPr lang="es-CL" dirty="0">
                <a:solidFill>
                  <a:schemeClr val="bg1"/>
                </a:solidFill>
              </a:rPr>
              <a:t>que siempre nos desafía de </a:t>
            </a:r>
            <a:r>
              <a:rPr lang="es-CL" dirty="0" smtClean="0">
                <a:solidFill>
                  <a:schemeClr val="bg1"/>
                </a:solidFill>
              </a:rPr>
              <a:t>manera nueva.</a:t>
            </a:r>
          </a:p>
          <a:p>
            <a:pPr algn="just"/>
            <a:endParaRPr lang="es-CL" dirty="0" smtClean="0">
              <a:solidFill>
                <a:schemeClr val="bg1"/>
              </a:solidFill>
            </a:endParaRPr>
          </a:p>
          <a:p>
            <a:pPr algn="just"/>
            <a:r>
              <a:rPr lang="es-CL" dirty="0" smtClean="0">
                <a:solidFill>
                  <a:schemeClr val="bg1"/>
                </a:solidFill>
              </a:rPr>
              <a:t> </a:t>
            </a:r>
            <a:r>
              <a:rPr lang="es-CL" dirty="0">
                <a:solidFill>
                  <a:schemeClr val="bg1"/>
                </a:solidFill>
              </a:rPr>
              <a:t>Solo </a:t>
            </a:r>
            <a:r>
              <a:rPr lang="es-CL" b="1" dirty="0">
                <a:solidFill>
                  <a:schemeClr val="bg1"/>
                </a:solidFill>
              </a:rPr>
              <a:t>quien está dispuesto a escuchar tiene la libertad </a:t>
            </a:r>
            <a:r>
              <a:rPr lang="es-CL" dirty="0">
                <a:solidFill>
                  <a:schemeClr val="bg1"/>
                </a:solidFill>
              </a:rPr>
              <a:t>para renunciar a su propio punto de vista parcial o insuficiente, a sus costumbres, a sus </a:t>
            </a:r>
            <a:r>
              <a:rPr lang="es-CL" dirty="0" smtClean="0">
                <a:solidFill>
                  <a:schemeClr val="bg1"/>
                </a:solidFill>
              </a:rPr>
              <a:t>esquemas…</a:t>
            </a:r>
            <a:endParaRPr lang="es-CL" dirty="0">
              <a:solidFill>
                <a:schemeClr val="bg1"/>
              </a:solidFill>
            </a:endParaRPr>
          </a:p>
        </p:txBody>
      </p:sp>
      <p:sp>
        <p:nvSpPr>
          <p:cNvPr id="4" name="3 Rectángulo"/>
          <p:cNvSpPr/>
          <p:nvPr/>
        </p:nvSpPr>
        <p:spPr>
          <a:xfrm>
            <a:off x="251520" y="0"/>
            <a:ext cx="828092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s-CL"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DISCERNIMIENTO, ORACIÓN </a:t>
            </a:r>
            <a:r>
              <a:rPr lang="es-CL"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Y </a:t>
            </a:r>
            <a:r>
              <a:rPr lang="es-CL"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ESCUCHA</a:t>
            </a:r>
          </a:p>
        </p:txBody>
      </p:sp>
    </p:spTree>
    <p:extLst>
      <p:ext uri="{BB962C8B-B14F-4D97-AF65-F5344CB8AC3E}">
        <p14:creationId xmlns:p14="http://schemas.microsoft.com/office/powerpoint/2010/main" val="278953113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CL"/>
          </a:p>
        </p:txBody>
      </p:sp>
      <p:sp>
        <p:nvSpPr>
          <p:cNvPr id="4" name="3 Rectángulo"/>
          <p:cNvSpPr/>
          <p:nvPr/>
        </p:nvSpPr>
        <p:spPr>
          <a:xfrm>
            <a:off x="1291564" y="404664"/>
            <a:ext cx="6610464" cy="923330"/>
          </a:xfrm>
          <a:prstGeom prst="rect">
            <a:avLst/>
          </a:prstGeom>
          <a:solidFill>
            <a:srgbClr val="00B05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CL"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LA PACIENCIA DE DIOS</a:t>
            </a:r>
            <a:endParaRPr lang="es-CL"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4 Título"/>
          <p:cNvSpPr>
            <a:spLocks noGrp="1"/>
          </p:cNvSpPr>
          <p:nvPr>
            <p:ph type="ctrTitle"/>
          </p:nvPr>
        </p:nvSpPr>
        <p:spPr>
          <a:xfrm>
            <a:off x="4445609" y="1484784"/>
            <a:ext cx="4680520" cy="5256584"/>
          </a:xfrm>
        </p:spPr>
        <p:style>
          <a:lnRef idx="1">
            <a:schemeClr val="accent4"/>
          </a:lnRef>
          <a:fillRef idx="3">
            <a:schemeClr val="accent4"/>
          </a:fillRef>
          <a:effectRef idx="2">
            <a:schemeClr val="accent4"/>
          </a:effectRef>
          <a:fontRef idx="minor">
            <a:schemeClr val="lt1"/>
          </a:fontRef>
        </p:style>
        <p:txBody>
          <a:bodyPr>
            <a:noAutofit/>
          </a:bodyPr>
          <a:lstStyle/>
          <a:p>
            <a:r>
              <a:rPr lang="es-CL" sz="2800" dirty="0" smtClean="0"/>
              <a:t>«Una </a:t>
            </a:r>
            <a:r>
              <a:rPr lang="es-CL" sz="2800" dirty="0"/>
              <a:t>condición esencial para el progreso en el discernimiento es </a:t>
            </a:r>
            <a:r>
              <a:rPr lang="es-CL" sz="2800" b="1" dirty="0"/>
              <a:t>educarse en la paciencia de Dios y en sus tiempos</a:t>
            </a:r>
            <a:r>
              <a:rPr lang="es-CL" sz="2800" dirty="0"/>
              <a:t>, que nunca son los nuestros. Él no hace caer fuego sobre los infieles </a:t>
            </a:r>
            <a:r>
              <a:rPr lang="es-CL" sz="1800" dirty="0" smtClean="0"/>
              <a:t> (</a:t>
            </a:r>
            <a:r>
              <a:rPr lang="es-CL" sz="1800" i="1" dirty="0" smtClean="0"/>
              <a:t>Lc</a:t>
            </a:r>
            <a:r>
              <a:rPr lang="es-CL" sz="1800" dirty="0" smtClean="0"/>
              <a:t> </a:t>
            </a:r>
            <a:r>
              <a:rPr lang="es-CL" sz="1800" dirty="0"/>
              <a:t>9,54), </a:t>
            </a:r>
            <a:r>
              <a:rPr lang="es-CL" sz="2800" dirty="0"/>
              <a:t>ni permite a los celosos «arrancar la cizaña» que crece junto al trigo </a:t>
            </a:r>
            <a:r>
              <a:rPr lang="es-CL" sz="2000" dirty="0" smtClean="0"/>
              <a:t>(</a:t>
            </a:r>
            <a:r>
              <a:rPr lang="es-CL" sz="2000" i="1" dirty="0" smtClean="0"/>
              <a:t>Mt</a:t>
            </a:r>
            <a:r>
              <a:rPr lang="es-CL" sz="2000" dirty="0" smtClean="0"/>
              <a:t> </a:t>
            </a:r>
            <a:r>
              <a:rPr lang="es-CL" sz="2000" dirty="0"/>
              <a:t>13,29</a:t>
            </a:r>
            <a:r>
              <a:rPr lang="es-CL" sz="2000" dirty="0" smtClean="0"/>
              <a:t>)» </a:t>
            </a:r>
            <a:br>
              <a:rPr lang="es-CL" sz="2000" dirty="0" smtClean="0"/>
            </a:br>
            <a:r>
              <a:rPr lang="es-CL" sz="1600" dirty="0" smtClean="0"/>
              <a:t>(G.et Ex. 174)</a:t>
            </a:r>
            <a:endParaRPr lang="es-CL" sz="1600" dirty="0"/>
          </a:p>
        </p:txBody>
      </p:sp>
      <p:pic>
        <p:nvPicPr>
          <p:cNvPr id="9218" name="Picture 2" descr="Resultado de imagen para jesus el trigo y la cizaÃ±a,f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6" y="2203916"/>
            <a:ext cx="4444279" cy="4105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016874"/>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como hacer discernimi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179512" y="260648"/>
            <a:ext cx="5184576" cy="936104"/>
          </a:xfrm>
        </p:spPr>
        <p:style>
          <a:lnRef idx="1">
            <a:schemeClr val="accent4"/>
          </a:lnRef>
          <a:fillRef idx="3">
            <a:schemeClr val="accent4"/>
          </a:fillRef>
          <a:effectRef idx="2">
            <a:schemeClr val="accent4"/>
          </a:effectRef>
          <a:fontRef idx="minor">
            <a:schemeClr val="lt1"/>
          </a:fontRef>
        </p:style>
        <p:txBody>
          <a:bodyPr>
            <a:normAutofit fontScale="92500" lnSpcReduction="20000"/>
          </a:bodyPr>
          <a:lstStyle/>
          <a:p>
            <a:pPr algn="l"/>
            <a:r>
              <a:rPr lang="es-CL" sz="7200" b="1" dirty="0" smtClean="0"/>
              <a:t>   </a:t>
            </a:r>
            <a:r>
              <a:rPr lang="es-CL" sz="4800" b="1" dirty="0" smtClean="0">
                <a:solidFill>
                  <a:schemeClr val="bg1"/>
                </a:solidFill>
              </a:rPr>
              <a:t>¿Cómo discernir?</a:t>
            </a:r>
            <a:endParaRPr lang="es-CL" sz="4800" b="1" dirty="0">
              <a:solidFill>
                <a:schemeClr val="bg1"/>
              </a:solidFill>
            </a:endParaRPr>
          </a:p>
        </p:txBody>
      </p:sp>
    </p:spTree>
    <p:extLst>
      <p:ext uri="{BB962C8B-B14F-4D97-AF65-F5344CB8AC3E}">
        <p14:creationId xmlns:p14="http://schemas.microsoft.com/office/powerpoint/2010/main" val="28753516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Elipse"/>
          <p:cNvSpPr/>
          <p:nvPr/>
        </p:nvSpPr>
        <p:spPr>
          <a:xfrm>
            <a:off x="4211960" y="1051586"/>
            <a:ext cx="3473152" cy="3193033"/>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dirty="0" smtClean="0"/>
              <a:t>ELEGIR</a:t>
            </a:r>
            <a:endParaRPr lang="es-CL" sz="3600" dirty="0"/>
          </a:p>
        </p:txBody>
      </p:sp>
      <p:sp>
        <p:nvSpPr>
          <p:cNvPr id="7" name="6 Elipse"/>
          <p:cNvSpPr/>
          <p:nvPr/>
        </p:nvSpPr>
        <p:spPr>
          <a:xfrm>
            <a:off x="2555776" y="3429000"/>
            <a:ext cx="3919578" cy="331236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CL" sz="3600" dirty="0" smtClean="0"/>
              <a:t>INTERPRETAR</a:t>
            </a:r>
            <a:endParaRPr lang="es-CL" sz="3600" dirty="0"/>
          </a:p>
        </p:txBody>
      </p:sp>
      <p:sp>
        <p:nvSpPr>
          <p:cNvPr id="4" name="3 Rectángulo"/>
          <p:cNvSpPr/>
          <p:nvPr/>
        </p:nvSpPr>
        <p:spPr>
          <a:xfrm rot="191435">
            <a:off x="2834765" y="143647"/>
            <a:ext cx="3500767" cy="1107996"/>
          </a:xfrm>
          <a:prstGeom prst="rect">
            <a:avLst/>
          </a:prstGeom>
          <a:noFill/>
          <a:effectLst>
            <a:glow rad="101600">
              <a:schemeClr val="accent4">
                <a:satMod val="175000"/>
                <a:alpha val="40000"/>
              </a:schemeClr>
            </a:glow>
            <a:reflection blurRad="6350" stA="50000" endA="300" endPos="55000" dir="5400000" sy="-100000" algn="bl" rotWithShape="0"/>
          </a:effectLst>
          <a:scene3d>
            <a:camera prst="perspectiveRelaxed"/>
            <a:lightRig rig="threePt" dir="t"/>
          </a:scene3d>
          <a:sp3d>
            <a:bevelT w="114300" prst="hardEdge"/>
          </a:sp3d>
        </p:spPr>
        <p:txBody>
          <a:bodyPr wrap="none" lIns="91440" tIns="45720" rIns="91440" bIns="45720">
            <a:spAutoFit/>
          </a:bodyPr>
          <a:lstStyle/>
          <a:p>
            <a:pPr algn="ctr"/>
            <a:r>
              <a:rPr lang="es-CL"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75000"/>
                  </a:schemeClr>
                </a:solidFill>
                <a:effectLst>
                  <a:outerShdw blurRad="50800" dist="40000" dir="5400000" algn="tl" rotWithShape="0">
                    <a:srgbClr val="000000">
                      <a:shade val="5000"/>
                      <a:satMod val="120000"/>
                      <a:alpha val="33000"/>
                    </a:srgbClr>
                  </a:outerShdw>
                </a:effectLst>
              </a:rPr>
              <a:t>PROCESO</a:t>
            </a:r>
            <a:endParaRPr lang="es-CL" sz="6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75000"/>
                </a:schemeClr>
              </a:solidFill>
              <a:effectLst>
                <a:outerShdw blurRad="50800" dist="40000" dir="5400000" algn="tl" rotWithShape="0">
                  <a:srgbClr val="000000">
                    <a:shade val="5000"/>
                    <a:satMod val="120000"/>
                    <a:alpha val="33000"/>
                  </a:srgbClr>
                </a:outerShdw>
              </a:effectLst>
            </a:endParaRPr>
          </a:p>
        </p:txBody>
      </p:sp>
      <p:sp>
        <p:nvSpPr>
          <p:cNvPr id="6" name="5 Elipse"/>
          <p:cNvSpPr/>
          <p:nvPr/>
        </p:nvSpPr>
        <p:spPr>
          <a:xfrm>
            <a:off x="816382" y="1051586"/>
            <a:ext cx="3750150" cy="367240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dirty="0" smtClean="0"/>
              <a:t>RECONOCER</a:t>
            </a:r>
          </a:p>
        </p:txBody>
      </p:sp>
    </p:spTree>
    <p:extLst>
      <p:ext uri="{BB962C8B-B14F-4D97-AF65-F5344CB8AC3E}">
        <p14:creationId xmlns:p14="http://schemas.microsoft.com/office/powerpoint/2010/main" val="409926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5000" contrast="-93000"/>
                    </a14:imgEffect>
                  </a14:imgLayer>
                </a14:imgProps>
              </a:ext>
              <a:ext uri="{28A0092B-C50C-407E-A947-70E740481C1C}">
                <a14:useLocalDpi xmlns:a14="http://schemas.microsoft.com/office/drawing/2010/main" val="0"/>
              </a:ext>
            </a:extLst>
          </a:blip>
          <a:srcRect/>
          <a:stretch>
            <a:fillRect/>
          </a:stretch>
        </p:blipFill>
        <p:spPr bwMode="auto">
          <a:xfrm>
            <a:off x="-33881" y="0"/>
            <a:ext cx="939288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0" y="3717032"/>
            <a:ext cx="3545711" cy="1754326"/>
          </a:xfrm>
          <a:prstGeom prst="rect">
            <a:avLst/>
          </a:prstGeom>
          <a:solidFill>
            <a:srgbClr val="0070C0"/>
          </a:solidFill>
        </p:spPr>
        <p:txBody>
          <a:bodyPr wrap="square" rtlCol="0">
            <a:spAutoFit/>
          </a:bodyPr>
          <a:lstStyle/>
          <a:p>
            <a:pPr algn="ctr"/>
            <a:r>
              <a:rPr lang="es-CL" sz="3600" b="1" dirty="0" smtClean="0">
                <a:solidFill>
                  <a:schemeClr val="bg1"/>
                </a:solidFill>
              </a:rPr>
              <a:t>Énfasis </a:t>
            </a:r>
          </a:p>
          <a:p>
            <a:pPr algn="ctr"/>
            <a:r>
              <a:rPr lang="es-CL" sz="3600" b="1" dirty="0" smtClean="0">
                <a:solidFill>
                  <a:schemeClr val="bg1"/>
                </a:solidFill>
              </a:rPr>
              <a:t>Pastoral </a:t>
            </a:r>
          </a:p>
          <a:p>
            <a:pPr algn="ctr"/>
            <a:r>
              <a:rPr lang="es-CL" sz="3600" b="1" dirty="0" smtClean="0">
                <a:solidFill>
                  <a:schemeClr val="bg1"/>
                </a:solidFill>
              </a:rPr>
              <a:t>2019</a:t>
            </a:r>
          </a:p>
        </p:txBody>
      </p:sp>
      <p:pic>
        <p:nvPicPr>
          <p:cNvPr id="7"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1168" y="166328"/>
            <a:ext cx="5472608" cy="6525344"/>
          </a:xfrm>
          <a:prstGeom prst="rect">
            <a:avLst/>
          </a:prstGeom>
          <a:noFill/>
          <a:extLst>
            <a:ext uri="{909E8E84-426E-40DD-AFC4-6F175D3DCCD1}">
              <a14:hiddenFill xmlns:a14="http://schemas.microsoft.com/office/drawing/2010/main">
                <a:solidFill>
                  <a:srgbClr val="FFFFFF"/>
                </a:solidFill>
              </a14:hiddenFill>
            </a:ext>
          </a:extLst>
        </p:spPr>
      </p:pic>
      <p:sp>
        <p:nvSpPr>
          <p:cNvPr id="8" name="4 CuadroTexto"/>
          <p:cNvSpPr txBox="1">
            <a:spLocks noChangeArrowheads="1"/>
          </p:cNvSpPr>
          <p:nvPr/>
        </p:nvSpPr>
        <p:spPr bwMode="auto">
          <a:xfrm>
            <a:off x="-89826" y="12050"/>
            <a:ext cx="9369145" cy="2308324"/>
          </a:xfrm>
          <a:prstGeom prst="rect">
            <a:avLst/>
          </a:prstGeom>
          <a:solidFill>
            <a:srgbClr val="FF0000"/>
          </a:solidFill>
          <a:ln>
            <a:noFill/>
          </a:ln>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CL" sz="4800" b="1" dirty="0">
                <a:solidFill>
                  <a:schemeClr val="bg1"/>
                </a:solidFill>
              </a:rPr>
              <a:t>JESUCRISTO, </a:t>
            </a:r>
            <a:endParaRPr lang="es-CL" sz="4800" b="1" dirty="0" smtClean="0">
              <a:solidFill>
                <a:schemeClr val="bg1"/>
              </a:solidFill>
            </a:endParaRPr>
          </a:p>
          <a:p>
            <a:pPr algn="ctr" eaLnBrk="1" hangingPunct="1"/>
            <a:r>
              <a:rPr lang="es-CL" sz="4800" b="1" dirty="0" smtClean="0">
                <a:solidFill>
                  <a:schemeClr val="bg1"/>
                </a:solidFill>
              </a:rPr>
              <a:t>SEÑOR </a:t>
            </a:r>
            <a:r>
              <a:rPr lang="es-CL" sz="4800" b="1" dirty="0">
                <a:solidFill>
                  <a:schemeClr val="bg1"/>
                </a:solidFill>
              </a:rPr>
              <a:t>Y CENTRO </a:t>
            </a:r>
            <a:endParaRPr lang="es-CL" sz="4800" b="1" dirty="0" smtClean="0">
              <a:solidFill>
                <a:schemeClr val="bg1"/>
              </a:solidFill>
            </a:endParaRPr>
          </a:p>
          <a:p>
            <a:pPr algn="ctr" eaLnBrk="1" hangingPunct="1"/>
            <a:r>
              <a:rPr lang="es-CL" sz="4800" b="1" dirty="0" smtClean="0">
                <a:solidFill>
                  <a:schemeClr val="bg1"/>
                </a:solidFill>
              </a:rPr>
              <a:t>DE </a:t>
            </a:r>
            <a:r>
              <a:rPr lang="es-CL" sz="4800" b="1" dirty="0">
                <a:solidFill>
                  <a:schemeClr val="bg1"/>
                </a:solidFill>
              </a:rPr>
              <a:t>NUESTRA VIDA</a:t>
            </a:r>
          </a:p>
        </p:txBody>
      </p:sp>
    </p:spTree>
    <p:extLst>
      <p:ext uri="{BB962C8B-B14F-4D97-AF65-F5344CB8AC3E}">
        <p14:creationId xmlns:p14="http://schemas.microsoft.com/office/powerpoint/2010/main" val="197954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Elipse"/>
          <p:cNvSpPr/>
          <p:nvPr/>
        </p:nvSpPr>
        <p:spPr>
          <a:xfrm>
            <a:off x="424572" y="84022"/>
            <a:ext cx="8752572" cy="7056783"/>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L" sz="4000" b="1" dirty="0" smtClean="0"/>
          </a:p>
        </p:txBody>
      </p:sp>
      <p:sp>
        <p:nvSpPr>
          <p:cNvPr id="2" name="1 CuadroTexto"/>
          <p:cNvSpPr txBox="1"/>
          <p:nvPr/>
        </p:nvSpPr>
        <p:spPr>
          <a:xfrm>
            <a:off x="1200458" y="1904253"/>
            <a:ext cx="7200800" cy="34163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CL" sz="2400" b="1" dirty="0"/>
              <a:t>En este </a:t>
            </a:r>
            <a:r>
              <a:rPr lang="es-CL" sz="2400" b="1" dirty="0" smtClean="0"/>
              <a:t>momento: </a:t>
            </a:r>
            <a:r>
              <a:rPr lang="es-CL" sz="2400" dirty="0"/>
              <a:t>se </a:t>
            </a:r>
            <a:r>
              <a:rPr lang="es-CL" sz="2400" u="sng" dirty="0"/>
              <a:t>busca reconocer en verdad </a:t>
            </a:r>
            <a:r>
              <a:rPr lang="es-CL" sz="2400" dirty="0"/>
              <a:t>y </a:t>
            </a:r>
            <a:r>
              <a:rPr lang="es-CL" sz="2400" u="sng" dirty="0"/>
              <a:t>autenticidad</a:t>
            </a:r>
            <a:r>
              <a:rPr lang="es-CL" sz="2400" dirty="0"/>
              <a:t> a lo que cada uno se siente </a:t>
            </a:r>
            <a:r>
              <a:rPr lang="es-CL" sz="2400" dirty="0" smtClean="0"/>
              <a:t>movido, empujado </a:t>
            </a:r>
            <a:r>
              <a:rPr lang="es-CL" sz="2400" dirty="0"/>
              <a:t>o atraído. </a:t>
            </a:r>
            <a:r>
              <a:rPr lang="es-CL" sz="2400" b="1" dirty="0"/>
              <a:t>Estamos descubriendo lo que Dios está manifestando en los diversos movimientos al interior de la comunidad</a:t>
            </a:r>
            <a:r>
              <a:rPr lang="es-CL" sz="2400" dirty="0"/>
              <a:t>, por ello la necesidad de ir creando la mística de la escucha, donde </a:t>
            </a:r>
            <a:r>
              <a:rPr lang="es-CL" sz="2400" b="1" dirty="0"/>
              <a:t>acoger al hermano y lo que nos pasa se convierta en una verdadera actitud contemplativa en la convicción de que es Dios mismo quien nos está susurrando</a:t>
            </a:r>
            <a:r>
              <a:rPr lang="es-CL" sz="2400" b="1" dirty="0" smtClean="0"/>
              <a:t>.</a:t>
            </a:r>
            <a:endParaRPr lang="es-CL" sz="2400" b="1" dirty="0"/>
          </a:p>
        </p:txBody>
      </p:sp>
      <p:sp>
        <p:nvSpPr>
          <p:cNvPr id="3" name="2 CuadroTexto"/>
          <p:cNvSpPr txBox="1"/>
          <p:nvPr/>
        </p:nvSpPr>
        <p:spPr>
          <a:xfrm>
            <a:off x="2771800" y="764704"/>
            <a:ext cx="3888432" cy="923330"/>
          </a:xfrm>
          <a:prstGeom prst="rect">
            <a:avLst/>
          </a:prstGeom>
          <a:noFill/>
        </p:spPr>
        <p:txBody>
          <a:bodyPr wrap="square" rtlCol="0">
            <a:spAutoFit/>
          </a:bodyPr>
          <a:lstStyle/>
          <a:p>
            <a:pPr algn="ctr"/>
            <a:r>
              <a:rPr lang="es-CL" sz="3600" b="1" dirty="0">
                <a:solidFill>
                  <a:schemeClr val="bg1"/>
                </a:solidFill>
              </a:rPr>
              <a:t>RECONOCER</a:t>
            </a:r>
          </a:p>
          <a:p>
            <a:endParaRPr lang="es-CL" dirty="0"/>
          </a:p>
        </p:txBody>
      </p:sp>
    </p:spTree>
    <p:extLst>
      <p:ext uri="{BB962C8B-B14F-4D97-AF65-F5344CB8AC3E}">
        <p14:creationId xmlns:p14="http://schemas.microsoft.com/office/powerpoint/2010/main" val="69178840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323528" y="0"/>
            <a:ext cx="8820472" cy="6858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endParaRPr lang="es-CL" sz="4000" dirty="0"/>
          </a:p>
        </p:txBody>
      </p:sp>
      <p:sp>
        <p:nvSpPr>
          <p:cNvPr id="3" name="2 CuadroTexto"/>
          <p:cNvSpPr txBox="1"/>
          <p:nvPr/>
        </p:nvSpPr>
        <p:spPr>
          <a:xfrm>
            <a:off x="1475656" y="1268760"/>
            <a:ext cx="6552728" cy="4401205"/>
          </a:xfrm>
          <a:prstGeom prst="rect">
            <a:avLst/>
          </a:prstGeom>
          <a:solidFill>
            <a:srgbClr val="00B050"/>
          </a:solidFill>
          <a:ln>
            <a:solidFill>
              <a:schemeClr val="bg1"/>
            </a:solidFill>
          </a:ln>
        </p:spPr>
        <p:txBody>
          <a:bodyPr wrap="square" rtlCol="0">
            <a:spAutoFit/>
          </a:bodyPr>
          <a:lstStyle/>
          <a:p>
            <a:pPr marL="285750" indent="-285750">
              <a:buFont typeface="Wingdings" pitchFamily="2" charset="2"/>
              <a:buChar char="§"/>
            </a:pPr>
            <a:r>
              <a:rPr lang="es-CL" sz="2000" dirty="0">
                <a:solidFill>
                  <a:schemeClr val="bg1"/>
                </a:solidFill>
              </a:rPr>
              <a:t>Lo que juntos hemos “reconocido”, juntos necesitamos “interpretarlo</a:t>
            </a:r>
            <a:r>
              <a:rPr lang="es-CL" sz="2000" dirty="0" smtClean="0">
                <a:solidFill>
                  <a:schemeClr val="bg1"/>
                </a:solidFill>
              </a:rPr>
              <a:t>”.</a:t>
            </a:r>
          </a:p>
          <a:p>
            <a:pPr marL="285750" indent="-285750">
              <a:buFont typeface="Arial" pitchFamily="34" charset="0"/>
              <a:buChar char="•"/>
            </a:pPr>
            <a:r>
              <a:rPr lang="es-CL" sz="2400" b="1" u="sng" dirty="0" smtClean="0">
                <a:solidFill>
                  <a:schemeClr val="bg1"/>
                </a:solidFill>
              </a:rPr>
              <a:t>Comprender </a:t>
            </a:r>
            <a:r>
              <a:rPr lang="es-CL" sz="2400" b="1" u="sng" dirty="0">
                <a:solidFill>
                  <a:schemeClr val="bg1"/>
                </a:solidFill>
              </a:rPr>
              <a:t>a qué el Espíritu está llamando a través de lo que suscita en cada uno y en cada una de nuestras comunidades</a:t>
            </a:r>
            <a:r>
              <a:rPr lang="es-CL" sz="2400" dirty="0" smtClean="0">
                <a:solidFill>
                  <a:schemeClr val="bg1"/>
                </a:solidFill>
              </a:rPr>
              <a:t>.</a:t>
            </a:r>
          </a:p>
          <a:p>
            <a:pPr marL="285750" indent="-285750">
              <a:buFont typeface="Arial" pitchFamily="34" charset="0"/>
              <a:buChar char="•"/>
            </a:pPr>
            <a:endParaRPr lang="es-CL" dirty="0" smtClean="0">
              <a:solidFill>
                <a:schemeClr val="bg1"/>
              </a:solidFill>
            </a:endParaRPr>
          </a:p>
          <a:p>
            <a:pPr marL="285750" indent="-285750">
              <a:buFont typeface="Arial" pitchFamily="34" charset="0"/>
              <a:buChar char="•"/>
            </a:pPr>
            <a:r>
              <a:rPr lang="es-CL" sz="2400" b="1" dirty="0">
                <a:solidFill>
                  <a:schemeClr val="bg1"/>
                </a:solidFill>
              </a:rPr>
              <a:t>En diálogo con el Señor, los miembros de la comunidad buscan confrontarse honestamente, a la luz de la Palabra de Dios  ponerse a la escucha del Maestro, que la desafía a poner los dones y carismas al servicio del Reino de la vida</a:t>
            </a:r>
            <a:r>
              <a:rPr lang="es-CL" sz="2400" b="1" dirty="0" smtClean="0">
                <a:solidFill>
                  <a:schemeClr val="bg1"/>
                </a:solidFill>
              </a:rPr>
              <a:t>.</a:t>
            </a:r>
            <a:endParaRPr lang="es-CL" sz="2400" b="1" dirty="0">
              <a:solidFill>
                <a:schemeClr val="bg1"/>
              </a:solidFill>
            </a:endParaRPr>
          </a:p>
        </p:txBody>
      </p:sp>
      <p:sp>
        <p:nvSpPr>
          <p:cNvPr id="5" name="4 CuadroTexto"/>
          <p:cNvSpPr txBox="1"/>
          <p:nvPr/>
        </p:nvSpPr>
        <p:spPr>
          <a:xfrm>
            <a:off x="2699792" y="116632"/>
            <a:ext cx="3168352" cy="800219"/>
          </a:xfrm>
          <a:prstGeom prst="rect">
            <a:avLst/>
          </a:prstGeom>
          <a:noFill/>
        </p:spPr>
        <p:txBody>
          <a:bodyPr wrap="square" rtlCol="0">
            <a:spAutoFit/>
          </a:bodyPr>
          <a:lstStyle/>
          <a:p>
            <a:pPr algn="ctr"/>
            <a:r>
              <a:rPr lang="es-CL" sz="2800" dirty="0">
                <a:solidFill>
                  <a:schemeClr val="bg1"/>
                </a:solidFill>
              </a:rPr>
              <a:t>INTERPRETAR</a:t>
            </a:r>
          </a:p>
          <a:p>
            <a:endParaRPr lang="es-CL" dirty="0"/>
          </a:p>
        </p:txBody>
      </p:sp>
    </p:spTree>
    <p:extLst>
      <p:ext uri="{BB962C8B-B14F-4D97-AF65-F5344CB8AC3E}">
        <p14:creationId xmlns:p14="http://schemas.microsoft.com/office/powerpoint/2010/main" val="4245327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828600" y="-603448"/>
            <a:ext cx="10369152" cy="7992888"/>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L" sz="4400" dirty="0"/>
          </a:p>
        </p:txBody>
      </p:sp>
      <p:sp>
        <p:nvSpPr>
          <p:cNvPr id="5" name="4 CuadroTexto"/>
          <p:cNvSpPr txBox="1"/>
          <p:nvPr/>
        </p:nvSpPr>
        <p:spPr>
          <a:xfrm>
            <a:off x="395536" y="810578"/>
            <a:ext cx="8424936" cy="4893647"/>
          </a:xfrm>
          <a:prstGeom prst="rect">
            <a:avLst/>
          </a:prstGeom>
          <a:solidFill>
            <a:schemeClr val="accent2">
              <a:lumMod val="75000"/>
            </a:schemeClr>
          </a:solidFill>
        </p:spPr>
        <p:txBody>
          <a:bodyPr wrap="square" rtlCol="0">
            <a:spAutoFit/>
          </a:bodyPr>
          <a:lstStyle/>
          <a:p>
            <a:r>
              <a:rPr lang="es-CL" sz="2400" dirty="0" smtClean="0">
                <a:solidFill>
                  <a:schemeClr val="bg1"/>
                </a:solidFill>
              </a:rPr>
              <a:t>Tercer Momento: </a:t>
            </a:r>
          </a:p>
          <a:p>
            <a:r>
              <a:rPr lang="es-CL" sz="2400" dirty="0" smtClean="0">
                <a:solidFill>
                  <a:schemeClr val="bg1"/>
                </a:solidFill>
              </a:rPr>
              <a:t>El </a:t>
            </a:r>
            <a:r>
              <a:rPr lang="es-CL" sz="2400" dirty="0">
                <a:solidFill>
                  <a:schemeClr val="bg1"/>
                </a:solidFill>
              </a:rPr>
              <a:t>acto de decidir se convierte en ejercicio de auténtica libertad humana y de responsabilidad personal, reconociendo las acciones que nos llevan a dar continuidad a lo que Espíritu ya está realizando. </a:t>
            </a:r>
            <a:endParaRPr lang="es-CL" sz="2400" dirty="0" smtClean="0">
              <a:solidFill>
                <a:schemeClr val="bg1"/>
              </a:solidFill>
            </a:endParaRPr>
          </a:p>
          <a:p>
            <a:r>
              <a:rPr lang="es-CL" sz="2400" dirty="0" smtClean="0">
                <a:solidFill>
                  <a:schemeClr val="bg1"/>
                </a:solidFill>
              </a:rPr>
              <a:t>Un </a:t>
            </a:r>
            <a:r>
              <a:rPr lang="es-CL" sz="2400" dirty="0">
                <a:solidFill>
                  <a:schemeClr val="bg1"/>
                </a:solidFill>
              </a:rPr>
              <a:t>elemento importante en el discernimiento pastoral maduro, es que el mismo sujeto que </a:t>
            </a:r>
            <a:r>
              <a:rPr lang="es-CL" sz="2400" dirty="0" err="1">
                <a:solidFill>
                  <a:schemeClr val="bg1"/>
                </a:solidFill>
              </a:rPr>
              <a:t>escoje</a:t>
            </a:r>
            <a:r>
              <a:rPr lang="es-CL" sz="2400" dirty="0">
                <a:solidFill>
                  <a:schemeClr val="bg1"/>
                </a:solidFill>
              </a:rPr>
              <a:t> las acciones es el mismo que discierne</a:t>
            </a:r>
            <a:r>
              <a:rPr lang="es-CL" sz="2400" dirty="0" smtClean="0">
                <a:solidFill>
                  <a:schemeClr val="bg1"/>
                </a:solidFill>
              </a:rPr>
              <a:t>.</a:t>
            </a:r>
            <a:r>
              <a:rPr lang="es-CL" sz="2400" dirty="0">
                <a:solidFill>
                  <a:schemeClr val="bg1"/>
                </a:solidFill>
              </a:rPr>
              <a:t> </a:t>
            </a:r>
            <a:endParaRPr lang="es-CL" sz="2400" dirty="0" smtClean="0">
              <a:solidFill>
                <a:schemeClr val="bg1"/>
              </a:solidFill>
            </a:endParaRPr>
          </a:p>
          <a:p>
            <a:r>
              <a:rPr lang="es-CL" sz="2400" dirty="0" smtClean="0">
                <a:solidFill>
                  <a:schemeClr val="bg1"/>
                </a:solidFill>
              </a:rPr>
              <a:t>Ir </a:t>
            </a:r>
            <a:r>
              <a:rPr lang="es-CL" sz="2400" dirty="0">
                <a:solidFill>
                  <a:schemeClr val="bg1"/>
                </a:solidFill>
              </a:rPr>
              <a:t>avanzando a una comunidad madura es ir caminando cada uno, </a:t>
            </a:r>
            <a:r>
              <a:rPr lang="es-CL" sz="2400" dirty="0" smtClean="0">
                <a:solidFill>
                  <a:schemeClr val="bg1"/>
                </a:solidFill>
              </a:rPr>
              <a:t>cada </a:t>
            </a:r>
            <a:r>
              <a:rPr lang="es-CL" sz="2400" dirty="0">
                <a:solidFill>
                  <a:schemeClr val="bg1"/>
                </a:solidFill>
              </a:rPr>
              <a:t>parroquia, para ir escogiendo sus propias opciones en comunión con el resto de la comunidad eclesial al servicio del Reino de la vida que el mismo Espíritu va animando.</a:t>
            </a:r>
          </a:p>
          <a:p>
            <a:endParaRPr lang="es-CL" sz="2400" dirty="0">
              <a:solidFill>
                <a:schemeClr val="bg1"/>
              </a:solidFill>
            </a:endParaRPr>
          </a:p>
        </p:txBody>
      </p:sp>
      <p:sp>
        <p:nvSpPr>
          <p:cNvPr id="2" name="1 CuadroTexto"/>
          <p:cNvSpPr txBox="1"/>
          <p:nvPr/>
        </p:nvSpPr>
        <p:spPr>
          <a:xfrm>
            <a:off x="2267744" y="-129009"/>
            <a:ext cx="3672408" cy="923330"/>
          </a:xfrm>
          <a:prstGeom prst="rect">
            <a:avLst/>
          </a:prstGeom>
          <a:noFill/>
        </p:spPr>
        <p:txBody>
          <a:bodyPr wrap="square" rtlCol="0">
            <a:spAutoFit/>
          </a:bodyPr>
          <a:lstStyle/>
          <a:p>
            <a:pPr algn="ctr"/>
            <a:r>
              <a:rPr lang="es-CL" sz="3600" dirty="0">
                <a:solidFill>
                  <a:schemeClr val="bg1"/>
                </a:solidFill>
              </a:rPr>
              <a:t>ELEGIR</a:t>
            </a:r>
          </a:p>
          <a:p>
            <a:endParaRPr lang="es-CL" dirty="0"/>
          </a:p>
        </p:txBody>
      </p:sp>
    </p:spTree>
    <p:extLst>
      <p:ext uri="{BB962C8B-B14F-4D97-AF65-F5344CB8AC3E}">
        <p14:creationId xmlns:p14="http://schemas.microsoft.com/office/powerpoint/2010/main" val="12297951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6" descr="Resultado de imagen para espiritu santo y comun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28"/>
            <a:ext cx="9144000" cy="7216706"/>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51520" y="404664"/>
            <a:ext cx="669674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CL" b="1" dirty="0" smtClean="0"/>
              <a:t>Cantamos ….Espíritu Santo, ven, ven</a:t>
            </a:r>
            <a:endParaRPr lang="es-CL" b="1" dirty="0"/>
          </a:p>
        </p:txBody>
      </p:sp>
    </p:spTree>
    <p:extLst>
      <p:ext uri="{BB962C8B-B14F-4D97-AF65-F5344CB8AC3E}">
        <p14:creationId xmlns:p14="http://schemas.microsoft.com/office/powerpoint/2010/main" val="3507820097"/>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espiritu santo y comun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24504" cy="7039054"/>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0" y="147711"/>
            <a:ext cx="5904656" cy="1938992"/>
          </a:xfrm>
          <a:prstGeom prst="rect">
            <a:avLst/>
          </a:prstGeom>
          <a:solidFill>
            <a:srgbClr val="FFFF00"/>
          </a:solidFill>
        </p:spPr>
        <p:txBody>
          <a:bodyPr wrap="square" rtlCol="0">
            <a:spAutoFit/>
          </a:bodyPr>
          <a:lstStyle/>
          <a:p>
            <a:endParaRPr lang="es-CL" sz="2400" dirty="0" smtClean="0"/>
          </a:p>
          <a:p>
            <a:r>
              <a:rPr lang="es-CL" sz="2400" dirty="0" smtClean="0"/>
              <a:t>Iniciamos el primer momento </a:t>
            </a:r>
          </a:p>
          <a:p>
            <a:endParaRPr lang="es-CL" sz="2400" dirty="0" smtClean="0"/>
          </a:p>
          <a:p>
            <a:pPr algn="ctr"/>
            <a:r>
              <a:rPr lang="es-CL" sz="4400" dirty="0" smtClean="0"/>
              <a:t>RECONOCER</a:t>
            </a:r>
            <a:endParaRPr lang="es-CL" sz="4400" dirty="0"/>
          </a:p>
        </p:txBody>
      </p:sp>
    </p:spTree>
    <p:extLst>
      <p:ext uri="{BB962C8B-B14F-4D97-AF65-F5344CB8AC3E}">
        <p14:creationId xmlns:p14="http://schemas.microsoft.com/office/powerpoint/2010/main" val="2824369974"/>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73620" y="0"/>
            <a:ext cx="1440160" cy="107897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t>RECONOCER</a:t>
            </a:r>
          </a:p>
        </p:txBody>
      </p:sp>
      <p:sp>
        <p:nvSpPr>
          <p:cNvPr id="3" name="Cuadro de texto 2"/>
          <p:cNvSpPr txBox="1">
            <a:spLocks noChangeArrowheads="1"/>
          </p:cNvSpPr>
          <p:nvPr/>
        </p:nvSpPr>
        <p:spPr bwMode="auto">
          <a:xfrm>
            <a:off x="1763688" y="188640"/>
            <a:ext cx="6705600" cy="472440"/>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spcAft>
                <a:spcPts val="0"/>
              </a:spcAft>
            </a:pPr>
            <a:r>
              <a:rPr lang="es-CL" sz="1100" b="1" dirty="0">
                <a:effectLst/>
                <a:latin typeface="Calibri"/>
                <a:ea typeface="Calibri"/>
                <a:cs typeface="Times New Roman"/>
              </a:rPr>
              <a:t>Énfasis Pastoral: </a:t>
            </a:r>
            <a:r>
              <a:rPr lang="es-CL" sz="2400" b="1" dirty="0">
                <a:solidFill>
                  <a:srgbClr val="FFFFFF"/>
                </a:solidFill>
                <a:effectLst/>
                <a:latin typeface="Calibri"/>
                <a:ea typeface="Calibri"/>
                <a:cs typeface="Times New Roman"/>
              </a:rPr>
              <a:t>Jesucristo, Señor y Centro  de nuestra vida</a:t>
            </a:r>
            <a:endParaRPr lang="es-CL" sz="1100" dirty="0">
              <a:effectLst/>
              <a:latin typeface="Calibri"/>
              <a:ea typeface="Calibri"/>
              <a:cs typeface="Times New Roman"/>
            </a:endParaRPr>
          </a:p>
        </p:txBody>
      </p:sp>
      <p:sp>
        <p:nvSpPr>
          <p:cNvPr id="7" name="Cuadro de texto 2"/>
          <p:cNvSpPr txBox="1">
            <a:spLocks noChangeArrowheads="1"/>
          </p:cNvSpPr>
          <p:nvPr/>
        </p:nvSpPr>
        <p:spPr bwMode="auto">
          <a:xfrm>
            <a:off x="1513780" y="1304764"/>
            <a:ext cx="6705600" cy="3600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r>
              <a:rPr lang="es-CL" b="1" dirty="0"/>
              <a:t>RENOVAR EL VÍNCULO CON JESÚS</a:t>
            </a:r>
            <a:r>
              <a:rPr lang="es-CL" sz="1100" b="1" dirty="0"/>
              <a:t>.</a:t>
            </a:r>
            <a:endParaRPr lang="es-CL" sz="1100" dirty="0"/>
          </a:p>
        </p:txBody>
      </p:sp>
      <p:sp>
        <p:nvSpPr>
          <p:cNvPr id="9" name="Cuadro de texto 2"/>
          <p:cNvSpPr txBox="1">
            <a:spLocks noChangeArrowheads="1"/>
          </p:cNvSpPr>
          <p:nvPr/>
        </p:nvSpPr>
        <p:spPr bwMode="auto">
          <a:xfrm>
            <a:off x="3059832" y="712393"/>
            <a:ext cx="3960440" cy="4797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0"/>
              </a:spcAft>
            </a:pPr>
            <a:r>
              <a:rPr lang="es-CL" sz="1100" dirty="0" smtClean="0">
                <a:effectLst/>
                <a:latin typeface="Calibri"/>
                <a:ea typeface="Calibri"/>
                <a:cs typeface="Times New Roman"/>
              </a:rPr>
              <a:t>Primer Llamado</a:t>
            </a:r>
            <a:endParaRPr lang="es-CL" sz="1100" dirty="0">
              <a:effectLst/>
              <a:latin typeface="Calibri"/>
              <a:ea typeface="Calibri"/>
              <a:cs typeface="Times New Roman"/>
            </a:endParaRPr>
          </a:p>
          <a:p>
            <a:pPr algn="ctr">
              <a:lnSpc>
                <a:spcPct val="115000"/>
              </a:lnSpc>
              <a:spcAft>
                <a:spcPts val="0"/>
              </a:spcAft>
            </a:pPr>
            <a:r>
              <a:rPr lang="es-CL" sz="1400" b="1" dirty="0">
                <a:effectLst/>
                <a:latin typeface="Calibri"/>
                <a:ea typeface="Calibri"/>
                <a:cs typeface="Times New Roman"/>
              </a:rPr>
              <a:t> A UNA RENOVACIÓN ESPIRITUAL PERMANENTE</a:t>
            </a:r>
            <a:endParaRPr lang="es-CL" sz="1100" dirty="0">
              <a:effectLst/>
              <a:latin typeface="Calibri"/>
              <a:ea typeface="Calibri"/>
              <a:cs typeface="Times New Roman"/>
            </a:endParaRPr>
          </a:p>
          <a:p>
            <a:pPr>
              <a:lnSpc>
                <a:spcPct val="115000"/>
              </a:lnSpc>
              <a:spcAft>
                <a:spcPts val="1000"/>
              </a:spcAft>
            </a:pPr>
            <a:r>
              <a:rPr lang="es-CL" sz="1100" dirty="0">
                <a:effectLst/>
                <a:latin typeface="Calibri"/>
                <a:ea typeface="Calibri"/>
                <a:cs typeface="Times New Roman"/>
              </a:rPr>
              <a:t> </a:t>
            </a:r>
          </a:p>
        </p:txBody>
      </p:sp>
      <p:graphicFrame>
        <p:nvGraphicFramePr>
          <p:cNvPr id="4" name="3 Tabla"/>
          <p:cNvGraphicFramePr>
            <a:graphicFrameLocks noGrp="1"/>
          </p:cNvGraphicFramePr>
          <p:nvPr>
            <p:extLst>
              <p:ext uri="{D42A27DB-BD31-4B8C-83A1-F6EECF244321}">
                <p14:modId xmlns:p14="http://schemas.microsoft.com/office/powerpoint/2010/main" val="3355164931"/>
              </p:ext>
            </p:extLst>
          </p:nvPr>
        </p:nvGraphicFramePr>
        <p:xfrm>
          <a:off x="323528" y="2060848"/>
          <a:ext cx="8568952" cy="3815842"/>
        </p:xfrm>
        <a:graphic>
          <a:graphicData uri="http://schemas.openxmlformats.org/drawingml/2006/table">
            <a:tbl>
              <a:tblPr firstRow="1" bandRow="1">
                <a:tableStyleId>{5C22544A-7EE6-4342-B048-85BDC9FD1C3A}</a:tableStyleId>
              </a:tblPr>
              <a:tblGrid>
                <a:gridCol w="4284476"/>
                <a:gridCol w="4284476"/>
              </a:tblGrid>
              <a:tr h="370840">
                <a:tc>
                  <a:txBody>
                    <a:bodyPr/>
                    <a:lstStyle/>
                    <a:p>
                      <a:pPr marL="0" lvl="0" indent="0">
                        <a:lnSpc>
                          <a:spcPct val="115000"/>
                        </a:lnSpc>
                        <a:spcAft>
                          <a:spcPts val="0"/>
                        </a:spcAft>
                        <a:buFont typeface="Symbol"/>
                        <a:buNone/>
                      </a:pPr>
                      <a:r>
                        <a:rPr lang="es-CL" sz="2000" dirty="0" smtClean="0">
                          <a:effectLst/>
                          <a:latin typeface="Calibri"/>
                          <a:ea typeface="Calibri"/>
                          <a:cs typeface="Times New Roman"/>
                        </a:rPr>
                        <a:t>Orientaciones</a:t>
                      </a:r>
                      <a:endParaRPr lang="es-CL" sz="2000" dirty="0">
                        <a:effectLst/>
                        <a:latin typeface="Calibri"/>
                        <a:ea typeface="Calibri"/>
                        <a:cs typeface="Times New Roman"/>
                      </a:endParaRPr>
                    </a:p>
                  </a:txBody>
                  <a:tcPr/>
                </a:tc>
                <a:tc>
                  <a:txBody>
                    <a:bodyPr/>
                    <a:lstStyle/>
                    <a:p>
                      <a:r>
                        <a:rPr lang="es-CL" dirty="0" smtClean="0"/>
                        <a:t>¿CÓMO</a:t>
                      </a:r>
                      <a:r>
                        <a:rPr lang="es-CL" baseline="0" dirty="0" smtClean="0"/>
                        <a:t> ESTA PRESENTE O SE VIVE ESTA ORIENTACIÓN EN MI PARROQUIA?</a:t>
                      </a:r>
                      <a:endParaRPr lang="es-CL" dirty="0"/>
                    </a:p>
                  </a:txBody>
                  <a:tcPr/>
                </a:tc>
              </a:tr>
              <a:tr h="370840">
                <a:tc>
                  <a:txBody>
                    <a:bodyPr/>
                    <a:lstStyle/>
                    <a:p>
                      <a:pPr marL="342900" lvl="0" indent="-342900">
                        <a:lnSpc>
                          <a:spcPct val="115000"/>
                        </a:lnSpc>
                        <a:spcAft>
                          <a:spcPts val="0"/>
                        </a:spcAft>
                        <a:buFont typeface="Arial" pitchFamily="34" charset="0"/>
                        <a:buChar char="•"/>
                      </a:pPr>
                      <a:r>
                        <a:rPr lang="es-CL" sz="1800" dirty="0" smtClean="0">
                          <a:effectLst/>
                          <a:latin typeface="Calibri"/>
                          <a:ea typeface="Calibri"/>
                          <a:cs typeface="Times New Roman"/>
                        </a:rPr>
                        <a:t>Las claves del seguimiento de Jesús:</a:t>
                      </a:r>
                    </a:p>
                    <a:p>
                      <a:pPr marL="365125" lvl="0" indent="-365125">
                        <a:lnSpc>
                          <a:spcPct val="115000"/>
                        </a:lnSpc>
                        <a:spcAft>
                          <a:spcPts val="0"/>
                        </a:spcAft>
                        <a:buFont typeface="Arial" pitchFamily="34" charset="0"/>
                        <a:buNone/>
                      </a:pPr>
                      <a:r>
                        <a:rPr lang="es-CL" sz="1800" baseline="0" dirty="0" smtClean="0">
                          <a:effectLst/>
                          <a:latin typeface="Calibri"/>
                          <a:ea typeface="Calibri"/>
                          <a:cs typeface="Times New Roman"/>
                        </a:rPr>
                        <a:t>     </a:t>
                      </a:r>
                      <a:r>
                        <a:rPr lang="es-CL" sz="1800" dirty="0" smtClean="0">
                          <a:effectLst/>
                          <a:latin typeface="Calibri"/>
                          <a:ea typeface="Calibri"/>
                          <a:cs typeface="Times New Roman"/>
                        </a:rPr>
                        <a:t>  el </a:t>
                      </a:r>
                      <a:r>
                        <a:rPr lang="es-CL" sz="1800" b="1" dirty="0" smtClean="0">
                          <a:effectLst/>
                          <a:latin typeface="Calibri"/>
                          <a:ea typeface="Calibri"/>
                          <a:cs typeface="Times New Roman"/>
                        </a:rPr>
                        <a:t>ENCUENTRO</a:t>
                      </a:r>
                      <a:r>
                        <a:rPr lang="es-CL" sz="1800" dirty="0" smtClean="0">
                          <a:effectLst/>
                          <a:latin typeface="Calibri"/>
                          <a:ea typeface="Calibri"/>
                          <a:cs typeface="Times New Roman"/>
                        </a:rPr>
                        <a:t> permanente y La </a:t>
                      </a:r>
                      <a:r>
                        <a:rPr lang="es-CL" sz="1800" b="1" dirty="0" smtClean="0">
                          <a:effectLst/>
                          <a:latin typeface="Calibri"/>
                          <a:ea typeface="Calibri"/>
                          <a:cs typeface="Times New Roman"/>
                        </a:rPr>
                        <a:t>CONVERSIÓN</a:t>
                      </a:r>
                      <a:r>
                        <a:rPr lang="es-CL" sz="1800" dirty="0" smtClean="0">
                          <a:effectLst/>
                          <a:latin typeface="Calibri"/>
                          <a:ea typeface="Calibri"/>
                          <a:cs typeface="Times New Roman"/>
                        </a:rPr>
                        <a:t>         permanente.</a:t>
                      </a:r>
                      <a:endParaRPr lang="es-CL" sz="1600" dirty="0" smtClean="0">
                        <a:effectLst/>
                        <a:latin typeface="Calibri"/>
                        <a:ea typeface="Calibri"/>
                        <a:cs typeface="Times New Roman"/>
                      </a:endParaRPr>
                    </a:p>
                  </a:txBody>
                  <a:tcPr/>
                </a:tc>
                <a:tc>
                  <a:txBody>
                    <a:bodyPr/>
                    <a:lstStyle/>
                    <a:p>
                      <a:endParaRPr lang="es-CL" sz="2000" dirty="0"/>
                    </a:p>
                  </a:txBody>
                  <a:tcPr/>
                </a:tc>
              </a:tr>
              <a:tr h="370840">
                <a:tc>
                  <a:txBody>
                    <a:bodyPr/>
                    <a:lstStyle/>
                    <a:p>
                      <a:pPr marL="342900" marR="0" lvl="0" indent="-342900" algn="l" defTabSz="914400" rtl="0" eaLnBrk="1" fontAlgn="auto" latinLnBrk="0" hangingPunct="1">
                        <a:lnSpc>
                          <a:spcPct val="115000"/>
                        </a:lnSpc>
                        <a:spcBef>
                          <a:spcPts val="0"/>
                        </a:spcBef>
                        <a:spcAft>
                          <a:spcPts val="0"/>
                        </a:spcAft>
                        <a:buClrTx/>
                        <a:buSzTx/>
                        <a:buFont typeface="Arial" pitchFamily="34" charset="0"/>
                        <a:buChar char="•"/>
                        <a:tabLst/>
                        <a:defRPr/>
                      </a:pPr>
                      <a:r>
                        <a:rPr lang="es-CL" sz="1800" dirty="0" smtClean="0">
                          <a:effectLst/>
                          <a:latin typeface="Calibri"/>
                          <a:ea typeface="Calibri"/>
                          <a:cs typeface="Times New Roman"/>
                        </a:rPr>
                        <a:t>Encuentro Personal y comunitario en la </a:t>
                      </a:r>
                      <a:r>
                        <a:rPr lang="es-CL" sz="1800" b="1" dirty="0" smtClean="0">
                          <a:effectLst/>
                          <a:latin typeface="Calibri"/>
                          <a:ea typeface="Calibri"/>
                          <a:cs typeface="Times New Roman"/>
                        </a:rPr>
                        <a:t>Oración</a:t>
                      </a:r>
                      <a:r>
                        <a:rPr lang="es-CL" sz="1800" dirty="0" smtClean="0">
                          <a:effectLst/>
                          <a:latin typeface="Calibri"/>
                          <a:ea typeface="Calibri"/>
                          <a:cs typeface="Times New Roman"/>
                        </a:rPr>
                        <a:t> y el </a:t>
                      </a:r>
                      <a:r>
                        <a:rPr lang="es-CL" sz="1800" b="1" dirty="0" smtClean="0">
                          <a:effectLst/>
                          <a:latin typeface="Calibri"/>
                          <a:ea typeface="Calibri"/>
                          <a:cs typeface="Times New Roman"/>
                        </a:rPr>
                        <a:t>Evangelio</a:t>
                      </a:r>
                      <a:r>
                        <a:rPr lang="es-CL" sz="1800" dirty="0" smtClean="0">
                          <a:effectLst/>
                          <a:latin typeface="Calibri"/>
                          <a:ea typeface="Calibri"/>
                          <a:cs typeface="Times New Roman"/>
                        </a:rPr>
                        <a:t>.</a:t>
                      </a:r>
                    </a:p>
                    <a:p>
                      <a:pPr marL="0" marR="0" lvl="0" indent="0" algn="l" defTabSz="914400" rtl="0" eaLnBrk="1" fontAlgn="auto" latinLnBrk="0" hangingPunct="1">
                        <a:lnSpc>
                          <a:spcPct val="115000"/>
                        </a:lnSpc>
                        <a:spcBef>
                          <a:spcPts val="0"/>
                        </a:spcBef>
                        <a:spcAft>
                          <a:spcPts val="0"/>
                        </a:spcAft>
                        <a:buClrTx/>
                        <a:buSzTx/>
                        <a:buFont typeface="Arial" pitchFamily="34" charset="0"/>
                        <a:buNone/>
                        <a:tabLst/>
                        <a:defRPr/>
                      </a:pPr>
                      <a:r>
                        <a:rPr lang="es-CL" sz="1800" baseline="0" dirty="0" smtClean="0">
                          <a:effectLst/>
                          <a:latin typeface="Calibri"/>
                          <a:ea typeface="Calibri"/>
                          <a:cs typeface="Times New Roman"/>
                        </a:rPr>
                        <a:t>       </a:t>
                      </a:r>
                      <a:r>
                        <a:rPr lang="es-CL" sz="1600" dirty="0" smtClean="0">
                          <a:effectLst/>
                          <a:latin typeface="+mn-lt"/>
                          <a:ea typeface="Calibri"/>
                          <a:cs typeface="Times New Roman"/>
                        </a:rPr>
                        <a:t> El </a:t>
                      </a:r>
                      <a:r>
                        <a:rPr lang="es-CL" sz="1600" b="1" dirty="0" smtClean="0">
                          <a:effectLst/>
                          <a:latin typeface="+mn-lt"/>
                          <a:ea typeface="Calibri"/>
                          <a:cs typeface="Times New Roman"/>
                        </a:rPr>
                        <a:t>Evangelio</a:t>
                      </a:r>
                      <a:r>
                        <a:rPr lang="es-CL" sz="1600" dirty="0" smtClean="0">
                          <a:effectLst/>
                          <a:latin typeface="+mn-lt"/>
                          <a:ea typeface="Calibri"/>
                          <a:cs typeface="Times New Roman"/>
                        </a:rPr>
                        <a:t> como lugar de Encuentro.</a:t>
                      </a:r>
                      <a:endParaRPr lang="es-CL" sz="1400" dirty="0" smtClean="0">
                        <a:effectLst/>
                        <a:latin typeface="+mn-lt"/>
                        <a:ea typeface="Calibri"/>
                        <a:cs typeface="Times New Roman"/>
                      </a:endParaRPr>
                    </a:p>
                  </a:txBody>
                  <a:tcPr/>
                </a:tc>
                <a:tc>
                  <a:txBody>
                    <a:bodyPr/>
                    <a:lstStyle/>
                    <a:p>
                      <a:endParaRPr lang="es-CL" sz="2000" dirty="0"/>
                    </a:p>
                  </a:txBody>
                  <a:tcPr/>
                </a:tc>
              </a:tr>
              <a:tr h="370840">
                <a:tc>
                  <a:txBody>
                    <a:bodyPr/>
                    <a:lstStyle/>
                    <a:p>
                      <a:pPr marL="285750" marR="0" lvl="0" indent="-285750" algn="l" defTabSz="914400" rtl="0" eaLnBrk="1" fontAlgn="auto" latinLnBrk="0" hangingPunct="1">
                        <a:lnSpc>
                          <a:spcPct val="115000"/>
                        </a:lnSpc>
                        <a:spcBef>
                          <a:spcPts val="0"/>
                        </a:spcBef>
                        <a:spcAft>
                          <a:spcPts val="0"/>
                        </a:spcAft>
                        <a:buClrTx/>
                        <a:buSzTx/>
                        <a:buFont typeface="Arial" pitchFamily="34" charset="0"/>
                        <a:buChar char="•"/>
                        <a:tabLst/>
                        <a:defRPr/>
                      </a:pPr>
                      <a:r>
                        <a:rPr lang="es-CL" sz="1800" dirty="0" smtClean="0">
                          <a:effectLst/>
                          <a:latin typeface="+mn-lt"/>
                          <a:ea typeface="Calibri"/>
                          <a:cs typeface="Times New Roman"/>
                        </a:rPr>
                        <a:t>Tener presente el </a:t>
                      </a:r>
                      <a:r>
                        <a:rPr lang="es-CL" sz="1800" b="1" dirty="0" smtClean="0">
                          <a:effectLst/>
                          <a:latin typeface="+mn-lt"/>
                          <a:ea typeface="Calibri"/>
                          <a:cs typeface="Times New Roman"/>
                        </a:rPr>
                        <a:t>Reino de Dios</a:t>
                      </a:r>
                      <a:r>
                        <a:rPr lang="es-CL" sz="1800" dirty="0" smtClean="0">
                          <a:effectLst/>
                          <a:latin typeface="+mn-lt"/>
                          <a:ea typeface="Calibri"/>
                          <a:cs typeface="Times New Roman"/>
                        </a:rPr>
                        <a:t> en todo</a:t>
                      </a:r>
                      <a:r>
                        <a:rPr lang="es-CL" sz="1600" dirty="0" smtClean="0">
                          <a:effectLst/>
                          <a:latin typeface="+mn-lt"/>
                          <a:ea typeface="Calibri"/>
                          <a:cs typeface="Times New Roman"/>
                        </a:rPr>
                        <a:t>.</a:t>
                      </a:r>
                      <a:endParaRPr lang="es-CL" sz="1400" dirty="0" smtClean="0">
                        <a:effectLst/>
                        <a:latin typeface="+mn-lt"/>
                        <a:ea typeface="Calibri"/>
                        <a:cs typeface="Times New Roman"/>
                      </a:endParaRPr>
                    </a:p>
                  </a:txBody>
                  <a:tcPr/>
                </a:tc>
                <a:tc>
                  <a:txBody>
                    <a:bodyPr/>
                    <a:lstStyle/>
                    <a:p>
                      <a:endParaRPr lang="es-CL" sz="2000" dirty="0"/>
                    </a:p>
                  </a:txBody>
                  <a:tcPr/>
                </a:tc>
              </a:tr>
              <a:tr h="370840">
                <a:tc>
                  <a:txBody>
                    <a:bodyPr/>
                    <a:lstStyle/>
                    <a:p>
                      <a:pPr marL="342900" marR="0" lvl="0" indent="-342900" algn="l" defTabSz="914400" rtl="0" eaLnBrk="1" fontAlgn="auto" latinLnBrk="0" hangingPunct="1">
                        <a:lnSpc>
                          <a:spcPct val="115000"/>
                        </a:lnSpc>
                        <a:spcBef>
                          <a:spcPts val="0"/>
                        </a:spcBef>
                        <a:spcAft>
                          <a:spcPts val="0"/>
                        </a:spcAft>
                        <a:buClrTx/>
                        <a:buSzTx/>
                        <a:buFont typeface="Arial" pitchFamily="34" charset="0"/>
                        <a:buChar char="•"/>
                        <a:tabLst/>
                        <a:defRPr/>
                      </a:pPr>
                      <a:r>
                        <a:rPr lang="es-CL" sz="1800" b="1" dirty="0" smtClean="0">
                          <a:effectLst/>
                          <a:latin typeface="+mn-lt"/>
                          <a:ea typeface="Calibri"/>
                          <a:cs typeface="Times New Roman"/>
                        </a:rPr>
                        <a:t>El Kairos</a:t>
                      </a:r>
                      <a:r>
                        <a:rPr lang="es-CL" sz="1600" dirty="0" smtClean="0">
                          <a:effectLst/>
                          <a:latin typeface="+mn-lt"/>
                          <a:ea typeface="Calibri"/>
                          <a:cs typeface="Times New Roman"/>
                        </a:rPr>
                        <a:t>,</a:t>
                      </a:r>
                      <a:r>
                        <a:rPr lang="es-CL" sz="1800" dirty="0" smtClean="0">
                          <a:effectLst/>
                          <a:latin typeface="+mn-lt"/>
                          <a:ea typeface="Calibri"/>
                          <a:cs typeface="Times New Roman"/>
                        </a:rPr>
                        <a:t> marcado por el tiempo del Espíritu </a:t>
                      </a:r>
                      <a:r>
                        <a:rPr lang="es-CL" sz="1600" dirty="0" smtClean="0">
                          <a:effectLst/>
                          <a:latin typeface="+mn-lt"/>
                          <a:ea typeface="Calibri"/>
                          <a:cs typeface="Times New Roman"/>
                        </a:rPr>
                        <a:t>Santo.</a:t>
                      </a:r>
                    </a:p>
                  </a:txBody>
                  <a:tcPr/>
                </a:tc>
                <a:tc>
                  <a:txBody>
                    <a:bodyPr/>
                    <a:lstStyle/>
                    <a:p>
                      <a:endParaRPr lang="es-CL" sz="2000" dirty="0"/>
                    </a:p>
                  </a:txBody>
                  <a:tcPr/>
                </a:tc>
              </a:tr>
            </a:tbl>
          </a:graphicData>
        </a:graphic>
      </p:graphicFrame>
    </p:spTree>
    <p:extLst>
      <p:ext uri="{BB962C8B-B14F-4D97-AF65-F5344CB8AC3E}">
        <p14:creationId xmlns:p14="http://schemas.microsoft.com/office/powerpoint/2010/main" val="251755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73620" y="0"/>
            <a:ext cx="1440160" cy="107897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t>RECONOCER</a:t>
            </a:r>
          </a:p>
        </p:txBody>
      </p:sp>
      <p:sp>
        <p:nvSpPr>
          <p:cNvPr id="3" name="Cuadro de texto 2"/>
          <p:cNvSpPr txBox="1">
            <a:spLocks noChangeArrowheads="1"/>
          </p:cNvSpPr>
          <p:nvPr/>
        </p:nvSpPr>
        <p:spPr bwMode="auto">
          <a:xfrm>
            <a:off x="1763688" y="188640"/>
            <a:ext cx="6705600" cy="472440"/>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spcAft>
                <a:spcPts val="0"/>
              </a:spcAft>
            </a:pPr>
            <a:r>
              <a:rPr lang="es-CL" sz="1100" b="1" dirty="0">
                <a:effectLst/>
                <a:latin typeface="Calibri"/>
                <a:ea typeface="Calibri"/>
                <a:cs typeface="Times New Roman"/>
              </a:rPr>
              <a:t>Énfasis Pastoral: </a:t>
            </a:r>
            <a:r>
              <a:rPr lang="es-CL" sz="2400" b="1" dirty="0">
                <a:solidFill>
                  <a:srgbClr val="FFFFFF"/>
                </a:solidFill>
                <a:effectLst/>
                <a:latin typeface="Calibri"/>
                <a:ea typeface="Calibri"/>
                <a:cs typeface="Times New Roman"/>
              </a:rPr>
              <a:t>Jesucristo, Señor y Centro  de nuestra vida</a:t>
            </a:r>
            <a:endParaRPr lang="es-CL" sz="1100" dirty="0">
              <a:effectLst/>
              <a:latin typeface="Calibri"/>
              <a:ea typeface="Calibri"/>
              <a:cs typeface="Times New Roman"/>
            </a:endParaRPr>
          </a:p>
        </p:txBody>
      </p:sp>
      <p:sp>
        <p:nvSpPr>
          <p:cNvPr id="4" name="Cuadro de texto 2"/>
          <p:cNvSpPr txBox="1">
            <a:spLocks noChangeArrowheads="1"/>
          </p:cNvSpPr>
          <p:nvPr/>
        </p:nvSpPr>
        <p:spPr bwMode="auto">
          <a:xfrm>
            <a:off x="1763688" y="782035"/>
            <a:ext cx="5472608" cy="5938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0"/>
              </a:spcAft>
            </a:pPr>
            <a:r>
              <a:rPr lang="es-CL" sz="1100" dirty="0" smtClean="0">
                <a:effectLst/>
                <a:latin typeface="Calibri"/>
                <a:ea typeface="Calibri"/>
                <a:cs typeface="Times New Roman"/>
              </a:rPr>
              <a:t>Segundo Llamado</a:t>
            </a:r>
            <a:endParaRPr lang="es-CL" sz="1100" dirty="0">
              <a:effectLst/>
              <a:latin typeface="Calibri"/>
              <a:ea typeface="Calibri"/>
              <a:cs typeface="Times New Roman"/>
            </a:endParaRPr>
          </a:p>
          <a:p>
            <a:pPr algn="ctr">
              <a:lnSpc>
                <a:spcPct val="115000"/>
              </a:lnSpc>
              <a:spcAft>
                <a:spcPts val="0"/>
              </a:spcAft>
            </a:pPr>
            <a:r>
              <a:rPr lang="es-CL" sz="1400" b="1" dirty="0">
                <a:effectLst/>
                <a:latin typeface="Calibri"/>
                <a:ea typeface="Calibri"/>
                <a:cs typeface="Times New Roman"/>
              </a:rPr>
              <a:t>SER UNA IGLESIA QUE VIVE EN COMUNIÓN Y PARTICIPACIÓN</a:t>
            </a:r>
            <a:endParaRPr lang="es-CL" sz="1100" dirty="0">
              <a:effectLst/>
              <a:latin typeface="Calibri"/>
              <a:ea typeface="Calibri"/>
              <a:cs typeface="Times New Roman"/>
            </a:endParaRPr>
          </a:p>
        </p:txBody>
      </p:sp>
      <p:sp>
        <p:nvSpPr>
          <p:cNvPr id="6" name="Cuadro de texto 2"/>
          <p:cNvSpPr txBox="1">
            <a:spLocks noChangeArrowheads="1"/>
          </p:cNvSpPr>
          <p:nvPr/>
        </p:nvSpPr>
        <p:spPr bwMode="auto">
          <a:xfrm>
            <a:off x="1513781" y="1434873"/>
            <a:ext cx="5892752" cy="40995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s-CL" b="1" dirty="0" smtClean="0"/>
              <a:t>     Una </a:t>
            </a:r>
            <a:r>
              <a:rPr lang="es-CL" b="1" dirty="0"/>
              <a:t>Iglesia que cuida de actuar </a:t>
            </a:r>
            <a:r>
              <a:rPr lang="es-CL" b="1" u="sng" dirty="0"/>
              <a:t>con el Estilo de Jesús</a:t>
            </a:r>
            <a:endParaRPr lang="es-CL" b="1" dirty="0"/>
          </a:p>
        </p:txBody>
      </p:sp>
      <p:graphicFrame>
        <p:nvGraphicFramePr>
          <p:cNvPr id="5" name="4 Tabla"/>
          <p:cNvGraphicFramePr>
            <a:graphicFrameLocks noGrp="1"/>
          </p:cNvGraphicFramePr>
          <p:nvPr>
            <p:extLst>
              <p:ext uri="{D42A27DB-BD31-4B8C-83A1-F6EECF244321}">
                <p14:modId xmlns:p14="http://schemas.microsoft.com/office/powerpoint/2010/main" val="822918917"/>
              </p:ext>
            </p:extLst>
          </p:nvPr>
        </p:nvGraphicFramePr>
        <p:xfrm>
          <a:off x="323528" y="1988840"/>
          <a:ext cx="8568952" cy="4658868"/>
        </p:xfrm>
        <a:graphic>
          <a:graphicData uri="http://schemas.openxmlformats.org/drawingml/2006/table">
            <a:tbl>
              <a:tblPr firstRow="1" bandRow="1">
                <a:tableStyleId>{5C22544A-7EE6-4342-B048-85BDC9FD1C3A}</a:tableStyleId>
              </a:tblPr>
              <a:tblGrid>
                <a:gridCol w="4284476"/>
                <a:gridCol w="4284476"/>
              </a:tblGrid>
              <a:tr h="139040">
                <a:tc>
                  <a:txBody>
                    <a:bodyPr/>
                    <a:lstStyle/>
                    <a:p>
                      <a:pPr marL="0" lvl="0" indent="0">
                        <a:lnSpc>
                          <a:spcPct val="115000"/>
                        </a:lnSpc>
                        <a:spcAft>
                          <a:spcPts val="0"/>
                        </a:spcAft>
                        <a:buFont typeface="Symbol"/>
                        <a:buNone/>
                      </a:pPr>
                      <a:r>
                        <a:rPr lang="es-CL" sz="2400" dirty="0" smtClean="0">
                          <a:effectLst/>
                          <a:latin typeface="Calibri"/>
                          <a:ea typeface="Calibri"/>
                          <a:cs typeface="Times New Roman"/>
                        </a:rPr>
                        <a:t>Orientaciones</a:t>
                      </a:r>
                      <a:endParaRPr lang="es-CL" sz="2400" dirty="0">
                        <a:effectLst/>
                        <a:latin typeface="Calibri"/>
                        <a:ea typeface="Calibri"/>
                        <a:cs typeface="Times New Roman"/>
                      </a:endParaRPr>
                    </a:p>
                  </a:txBody>
                  <a:tcPr/>
                </a:tc>
                <a:tc>
                  <a:txBody>
                    <a:bodyPr/>
                    <a:lstStyle/>
                    <a:p>
                      <a:r>
                        <a:rPr lang="es-CL" dirty="0" smtClean="0"/>
                        <a:t>¿CÓMO</a:t>
                      </a:r>
                      <a:r>
                        <a:rPr lang="es-CL" baseline="0" dirty="0" smtClean="0"/>
                        <a:t> ESTA PRESENTE O SE VIVE ESTA ORIENTACIÓN EN MI PARROQUIA?</a:t>
                      </a:r>
                      <a:endParaRPr lang="es-CL" dirty="0"/>
                    </a:p>
                  </a:txBody>
                  <a:tcPr/>
                </a:tc>
              </a:tr>
              <a:tr h="370840">
                <a:tc>
                  <a:txBody>
                    <a:bodyPr/>
                    <a:lstStyle/>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s-CL" sz="1600" b="1" dirty="0" smtClean="0">
                          <a:effectLst/>
                          <a:latin typeface="+mn-lt"/>
                          <a:ea typeface="Calibri"/>
                          <a:cs typeface="Times New Roman"/>
                        </a:rPr>
                        <a:t>Discernimiento</a:t>
                      </a:r>
                      <a:r>
                        <a:rPr lang="es-CL" sz="1600" dirty="0" smtClean="0">
                          <a:effectLst/>
                          <a:latin typeface="+mn-lt"/>
                          <a:ea typeface="Calibri"/>
                          <a:cs typeface="Times New Roman"/>
                        </a:rPr>
                        <a:t>, pedir la presencia del </a:t>
                      </a:r>
                      <a:r>
                        <a:rPr lang="es-CL" sz="1600" b="1" dirty="0" smtClean="0">
                          <a:effectLst/>
                          <a:latin typeface="+mn-lt"/>
                          <a:ea typeface="Calibri"/>
                          <a:cs typeface="Times New Roman"/>
                        </a:rPr>
                        <a:t>Espíritu Santo</a:t>
                      </a:r>
                      <a:r>
                        <a:rPr lang="es-CL" sz="1600" dirty="0" smtClean="0">
                          <a:effectLst/>
                          <a:latin typeface="+mn-lt"/>
                          <a:ea typeface="Calibri"/>
                          <a:cs typeface="Times New Roman"/>
                        </a:rPr>
                        <a:t> para discernir el querer de Dios, en la toma de decisiones, las  acciones Pastorales.   </a:t>
                      </a:r>
                      <a:endParaRPr lang="es-CL" sz="1400" dirty="0" smtClean="0">
                        <a:effectLst/>
                        <a:latin typeface="+mn-lt"/>
                        <a:ea typeface="Calibri"/>
                        <a:cs typeface="Times New Roman"/>
                      </a:endParaRPr>
                    </a:p>
                  </a:txBody>
                  <a:tcPr/>
                </a:tc>
                <a:tc>
                  <a:txBody>
                    <a:bodyPr/>
                    <a:lstStyle/>
                    <a:p>
                      <a:endParaRPr lang="es-CL" dirty="0"/>
                    </a:p>
                  </a:txBody>
                  <a:tcPr/>
                </a:tc>
              </a:tr>
              <a:tr h="370840">
                <a:tc>
                  <a:txBody>
                    <a:bodyPr/>
                    <a:lstStyle/>
                    <a:p>
                      <a:pPr marL="342900" lvl="0" indent="-342900">
                        <a:lnSpc>
                          <a:spcPct val="115000"/>
                        </a:lnSpc>
                        <a:spcAft>
                          <a:spcPts val="0"/>
                        </a:spcAft>
                        <a:buFont typeface="Symbol"/>
                        <a:buChar char=""/>
                      </a:pPr>
                      <a:r>
                        <a:rPr lang="es-CL" dirty="0" smtClean="0">
                          <a:effectLst/>
                          <a:latin typeface="Calibri"/>
                          <a:ea typeface="Calibri"/>
                          <a:cs typeface="Times New Roman"/>
                        </a:rPr>
                        <a:t>Promover una  </a:t>
                      </a:r>
                      <a:r>
                        <a:rPr lang="es-CL" b="1" dirty="0" smtClean="0">
                          <a:effectLst/>
                          <a:latin typeface="Calibri"/>
                          <a:ea typeface="Calibri"/>
                          <a:cs typeface="Times New Roman"/>
                        </a:rPr>
                        <a:t>cultura de la Escucha</a:t>
                      </a:r>
                      <a:r>
                        <a:rPr lang="es-CL" dirty="0" smtClean="0">
                          <a:effectLst/>
                          <a:latin typeface="Calibri"/>
                          <a:ea typeface="Calibri"/>
                          <a:cs typeface="Times New Roman"/>
                        </a:rPr>
                        <a:t>.</a:t>
                      </a:r>
                      <a:endParaRPr lang="es-CL" sz="1600" dirty="0" smtClean="0">
                        <a:effectLst/>
                        <a:latin typeface="Calibri"/>
                        <a:ea typeface="Calibri"/>
                        <a:cs typeface="Times New Roman"/>
                      </a:endParaRPr>
                    </a:p>
                  </a:txBody>
                  <a:tcPr/>
                </a:tc>
                <a:tc>
                  <a:txBody>
                    <a:bodyPr/>
                    <a:lstStyle/>
                    <a:p>
                      <a:endParaRPr lang="es-CL" dirty="0"/>
                    </a:p>
                  </a:txBody>
                  <a:tcPr/>
                </a:tc>
              </a:tr>
              <a:tr h="370840">
                <a:tc>
                  <a:txBody>
                    <a:bodyPr/>
                    <a:lstStyle/>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s-CL" dirty="0" smtClean="0">
                          <a:effectLst/>
                          <a:latin typeface="Calibri"/>
                          <a:ea typeface="Calibri"/>
                          <a:cs typeface="Times New Roman"/>
                        </a:rPr>
                        <a:t>Reconocer la crisis como una oportunidad.</a:t>
                      </a:r>
                      <a:r>
                        <a:rPr lang="es-CL" sz="1600" dirty="0" smtClean="0">
                          <a:effectLst/>
                          <a:latin typeface="+mn-lt"/>
                          <a:ea typeface="Calibri"/>
                          <a:cs typeface="Times New Roman"/>
                        </a:rPr>
                        <a:t> Reconocer los </a:t>
                      </a:r>
                      <a:r>
                        <a:rPr lang="es-CL" sz="1600" b="1" dirty="0" smtClean="0">
                          <a:effectLst/>
                          <a:latin typeface="+mn-lt"/>
                          <a:ea typeface="Calibri"/>
                          <a:cs typeface="Times New Roman"/>
                        </a:rPr>
                        <a:t>conflictos y enfrentarlos</a:t>
                      </a:r>
                      <a:r>
                        <a:rPr lang="es-CL" sz="1600" dirty="0" smtClean="0">
                          <a:effectLst/>
                          <a:latin typeface="+mn-lt"/>
                          <a:ea typeface="Calibri"/>
                          <a:cs typeface="Times New Roman"/>
                        </a:rPr>
                        <a:t>.</a:t>
                      </a:r>
                      <a:endParaRPr lang="es-CL" sz="1400" dirty="0" smtClean="0">
                        <a:effectLst/>
                        <a:latin typeface="+mn-lt"/>
                        <a:ea typeface="Calibri"/>
                        <a:cs typeface="Times New Roman"/>
                      </a:endParaRPr>
                    </a:p>
                  </a:txBody>
                  <a:tcPr/>
                </a:tc>
                <a:tc>
                  <a:txBody>
                    <a:bodyPr/>
                    <a:lstStyle/>
                    <a:p>
                      <a:endParaRPr lang="es-CL"/>
                    </a:p>
                  </a:txBody>
                  <a:tcPr/>
                </a:tc>
              </a:tr>
              <a:tr h="370840">
                <a:tc>
                  <a:txBody>
                    <a:bodyPr/>
                    <a:lstStyle/>
                    <a:p>
                      <a:pPr marL="342900" lvl="0" indent="-342900">
                        <a:lnSpc>
                          <a:spcPct val="115000"/>
                        </a:lnSpc>
                        <a:spcAft>
                          <a:spcPts val="0"/>
                        </a:spcAft>
                        <a:buFont typeface="Symbol"/>
                        <a:buChar char=""/>
                      </a:pPr>
                      <a:r>
                        <a:rPr lang="es-CL" sz="1600" b="1" dirty="0" smtClean="0">
                          <a:effectLst/>
                          <a:latin typeface="+mn-lt"/>
                          <a:ea typeface="Calibri"/>
                          <a:cs typeface="Times New Roman"/>
                        </a:rPr>
                        <a:t>Corresponsables</a:t>
                      </a:r>
                      <a:r>
                        <a:rPr lang="es-CL" sz="1600" dirty="0" smtClean="0">
                          <a:effectLst/>
                          <a:latin typeface="+mn-lt"/>
                          <a:ea typeface="Calibri"/>
                          <a:cs typeface="Times New Roman"/>
                        </a:rPr>
                        <a:t>, laicos comprometidos.</a:t>
                      </a:r>
                      <a:endParaRPr lang="es-CL" sz="1400" dirty="0" smtClean="0">
                        <a:effectLst/>
                        <a:latin typeface="+mn-lt"/>
                        <a:ea typeface="Calibri"/>
                        <a:cs typeface="Times New Roman"/>
                      </a:endParaRPr>
                    </a:p>
                  </a:txBody>
                  <a:tcPr/>
                </a:tc>
                <a:tc>
                  <a:txBody>
                    <a:bodyPr/>
                    <a:lstStyle/>
                    <a:p>
                      <a:endParaRPr lang="es-CL" dirty="0"/>
                    </a:p>
                  </a:txBody>
                  <a:tcPr/>
                </a:tc>
              </a:tr>
              <a:tr h="370840">
                <a:tc>
                  <a:txBody>
                    <a:bodyPr/>
                    <a:lstStyle/>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s-CL" sz="1600" dirty="0" smtClean="0">
                          <a:effectLst/>
                          <a:latin typeface="+mn-lt"/>
                          <a:ea typeface="Calibri"/>
                          <a:cs typeface="Times New Roman"/>
                        </a:rPr>
                        <a:t>Relaciones laicos/jerarquía, </a:t>
                      </a:r>
                      <a:r>
                        <a:rPr lang="es-CL" sz="1600" b="1" dirty="0" smtClean="0">
                          <a:effectLst/>
                          <a:latin typeface="+mn-lt"/>
                          <a:ea typeface="Calibri"/>
                          <a:cs typeface="Times New Roman"/>
                        </a:rPr>
                        <a:t>la autoridad vivida como servicio</a:t>
                      </a:r>
                      <a:r>
                        <a:rPr lang="es-CL" sz="1600" dirty="0" smtClean="0">
                          <a:effectLst/>
                          <a:latin typeface="+mn-lt"/>
                          <a:ea typeface="Calibri"/>
                          <a:cs typeface="Times New Roman"/>
                        </a:rPr>
                        <a:t>.</a:t>
                      </a:r>
                      <a:endParaRPr lang="es-CL" sz="1400" dirty="0" smtClean="0">
                        <a:effectLst/>
                        <a:latin typeface="+mn-lt"/>
                        <a:ea typeface="Calibri"/>
                        <a:cs typeface="Times New Roman"/>
                      </a:endParaRPr>
                    </a:p>
                  </a:txBody>
                  <a:tcPr/>
                </a:tc>
                <a:tc>
                  <a:txBody>
                    <a:bodyPr/>
                    <a:lstStyle/>
                    <a:p>
                      <a:endParaRPr lang="es-CL" dirty="0"/>
                    </a:p>
                  </a:txBody>
                  <a:tcPr/>
                </a:tc>
              </a:tr>
              <a:tr h="370840">
                <a:tc>
                  <a:txBody>
                    <a:bodyPr/>
                    <a:lstStyle/>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s-CL" sz="1600" dirty="0" smtClean="0">
                          <a:effectLst/>
                          <a:latin typeface="+mn-lt"/>
                          <a:ea typeface="Calibri"/>
                          <a:cs typeface="Times New Roman"/>
                        </a:rPr>
                        <a:t>Liderazgos al estilo de Jesús.</a:t>
                      </a:r>
                      <a:endParaRPr lang="es-CL" sz="1400" dirty="0" smtClean="0">
                        <a:effectLst/>
                        <a:latin typeface="+mn-lt"/>
                        <a:ea typeface="Calibri"/>
                        <a:cs typeface="Times New Roman"/>
                      </a:endParaRPr>
                    </a:p>
                  </a:txBody>
                  <a:tcPr/>
                </a:tc>
                <a:tc>
                  <a:txBody>
                    <a:bodyPr/>
                    <a:lstStyle/>
                    <a:p>
                      <a:endParaRPr lang="es-CL" dirty="0"/>
                    </a:p>
                  </a:txBody>
                  <a:tcPr/>
                </a:tc>
              </a:tr>
            </a:tbl>
          </a:graphicData>
        </a:graphic>
      </p:graphicFrame>
    </p:spTree>
    <p:extLst>
      <p:ext uri="{BB962C8B-B14F-4D97-AF65-F5344CB8AC3E}">
        <p14:creationId xmlns:p14="http://schemas.microsoft.com/office/powerpoint/2010/main" val="187612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73620" y="0"/>
            <a:ext cx="1440160" cy="107897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t>REONOCER</a:t>
            </a:r>
          </a:p>
        </p:txBody>
      </p:sp>
      <p:sp>
        <p:nvSpPr>
          <p:cNvPr id="3" name="Cuadro de texto 2"/>
          <p:cNvSpPr txBox="1">
            <a:spLocks noChangeArrowheads="1"/>
          </p:cNvSpPr>
          <p:nvPr/>
        </p:nvSpPr>
        <p:spPr bwMode="auto">
          <a:xfrm>
            <a:off x="1763688" y="188640"/>
            <a:ext cx="6705600" cy="472440"/>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spcAft>
                <a:spcPts val="0"/>
              </a:spcAft>
            </a:pPr>
            <a:r>
              <a:rPr lang="es-CL" sz="1100" b="1" dirty="0">
                <a:effectLst/>
                <a:latin typeface="Calibri"/>
                <a:ea typeface="Calibri"/>
                <a:cs typeface="Times New Roman"/>
              </a:rPr>
              <a:t>Énfasis Pastoral: </a:t>
            </a:r>
            <a:r>
              <a:rPr lang="es-CL" sz="2400" b="1" dirty="0">
                <a:solidFill>
                  <a:srgbClr val="FFFFFF"/>
                </a:solidFill>
                <a:effectLst/>
                <a:latin typeface="Calibri"/>
                <a:ea typeface="Calibri"/>
                <a:cs typeface="Times New Roman"/>
              </a:rPr>
              <a:t>Jesucristo, Señor y Centro  de nuestra vida</a:t>
            </a:r>
            <a:endParaRPr lang="es-CL" sz="1100" dirty="0">
              <a:effectLst/>
              <a:latin typeface="Calibri"/>
              <a:ea typeface="Calibri"/>
              <a:cs typeface="Times New Roman"/>
            </a:endParaRPr>
          </a:p>
        </p:txBody>
      </p:sp>
      <p:graphicFrame>
        <p:nvGraphicFramePr>
          <p:cNvPr id="8" name="7 Tabla"/>
          <p:cNvGraphicFramePr>
            <a:graphicFrameLocks noGrp="1"/>
          </p:cNvGraphicFramePr>
          <p:nvPr>
            <p:extLst>
              <p:ext uri="{D42A27DB-BD31-4B8C-83A1-F6EECF244321}">
                <p14:modId xmlns:p14="http://schemas.microsoft.com/office/powerpoint/2010/main" val="1422717224"/>
              </p:ext>
            </p:extLst>
          </p:nvPr>
        </p:nvGraphicFramePr>
        <p:xfrm>
          <a:off x="251520" y="2204864"/>
          <a:ext cx="8712968" cy="3712464"/>
        </p:xfrm>
        <a:graphic>
          <a:graphicData uri="http://schemas.openxmlformats.org/drawingml/2006/table">
            <a:tbl>
              <a:tblPr firstRow="1" bandRow="1">
                <a:tableStyleId>{5C22544A-7EE6-4342-B048-85BDC9FD1C3A}</a:tableStyleId>
              </a:tblPr>
              <a:tblGrid>
                <a:gridCol w="4428492"/>
                <a:gridCol w="4284476"/>
              </a:tblGrid>
              <a:tr h="370840">
                <a:tc>
                  <a:txBody>
                    <a:bodyPr/>
                    <a:lstStyle/>
                    <a:p>
                      <a:pPr marL="0" lvl="0" indent="0">
                        <a:lnSpc>
                          <a:spcPct val="115000"/>
                        </a:lnSpc>
                        <a:spcAft>
                          <a:spcPts val="0"/>
                        </a:spcAft>
                        <a:buFont typeface="Symbol"/>
                        <a:buNone/>
                      </a:pPr>
                      <a:r>
                        <a:rPr lang="es-CL" sz="2000" dirty="0" smtClean="0">
                          <a:effectLst/>
                          <a:latin typeface="Calibri"/>
                          <a:ea typeface="Calibri"/>
                          <a:cs typeface="Times New Roman"/>
                        </a:rPr>
                        <a:t>Orientaciones</a:t>
                      </a:r>
                      <a:endParaRPr lang="es-CL" sz="2000" dirty="0">
                        <a:effectLst/>
                        <a:latin typeface="Calibri"/>
                        <a:ea typeface="Calibri"/>
                        <a:cs typeface="Times New Roman"/>
                      </a:endParaRPr>
                    </a:p>
                  </a:txBody>
                  <a:tcPr/>
                </a:tc>
                <a:tc>
                  <a:txBody>
                    <a:bodyPr/>
                    <a:lstStyle/>
                    <a:p>
                      <a:r>
                        <a:rPr lang="es-CL" dirty="0" smtClean="0"/>
                        <a:t>¿CÓMO</a:t>
                      </a:r>
                      <a:r>
                        <a:rPr lang="es-CL" baseline="0" dirty="0" smtClean="0"/>
                        <a:t> ESTA PRESENTE O SE VIVE ESTA ORIENTACIÓN EN MI PARROQUIA?</a:t>
                      </a:r>
                      <a:endParaRPr lang="es-CL" dirty="0"/>
                    </a:p>
                  </a:txBody>
                  <a:tcPr/>
                </a:tc>
              </a:tr>
              <a:tr h="370840">
                <a:tc>
                  <a:txBody>
                    <a:bodyPr/>
                    <a:lstStyle/>
                    <a:p>
                      <a:pPr marL="342900" lvl="0" indent="-342900">
                        <a:lnSpc>
                          <a:spcPct val="115000"/>
                        </a:lnSpc>
                        <a:spcAft>
                          <a:spcPts val="0"/>
                        </a:spcAft>
                        <a:buFont typeface="Symbol"/>
                        <a:buChar char=""/>
                      </a:pPr>
                      <a:r>
                        <a:rPr lang="es-CL" sz="1800" dirty="0" smtClean="0">
                          <a:effectLst/>
                          <a:latin typeface="Calibri"/>
                          <a:ea typeface="Calibri"/>
                          <a:cs typeface="Times New Roman"/>
                        </a:rPr>
                        <a:t>Ser una </a:t>
                      </a:r>
                      <a:r>
                        <a:rPr lang="es-CL" sz="1800" b="1" dirty="0" smtClean="0">
                          <a:effectLst/>
                          <a:latin typeface="Calibri"/>
                          <a:ea typeface="Calibri"/>
                          <a:cs typeface="Times New Roman"/>
                        </a:rPr>
                        <a:t>iglesia en salida.</a:t>
                      </a:r>
                      <a:endParaRPr lang="es-CL" sz="1600" dirty="0" smtClean="0">
                        <a:effectLst/>
                        <a:latin typeface="Calibri"/>
                        <a:ea typeface="Calibri"/>
                        <a:cs typeface="Times New Roman"/>
                      </a:endParaRPr>
                    </a:p>
                  </a:txBody>
                  <a:tcPr/>
                </a:tc>
                <a:tc>
                  <a:txBody>
                    <a:bodyPr/>
                    <a:lstStyle/>
                    <a:p>
                      <a:endParaRPr lang="es-CL" dirty="0"/>
                    </a:p>
                  </a:txBody>
                  <a:tcPr/>
                </a:tc>
              </a:tr>
              <a:tr h="370840">
                <a:tc>
                  <a:txBody>
                    <a:bodyPr/>
                    <a:lstStyle/>
                    <a:p>
                      <a:pPr marL="342900" lvl="0" indent="-342900">
                        <a:lnSpc>
                          <a:spcPct val="115000"/>
                        </a:lnSpc>
                        <a:spcAft>
                          <a:spcPts val="0"/>
                        </a:spcAft>
                        <a:buFont typeface="Symbol"/>
                        <a:buChar char=""/>
                      </a:pPr>
                      <a:r>
                        <a:rPr lang="es-CL" sz="1800" dirty="0" smtClean="0">
                          <a:effectLst/>
                          <a:latin typeface="Calibri"/>
                          <a:ea typeface="Calibri"/>
                          <a:cs typeface="Times New Roman"/>
                        </a:rPr>
                        <a:t>Ir a las </a:t>
                      </a:r>
                      <a:r>
                        <a:rPr lang="es-CL" sz="1800" b="1" dirty="0" smtClean="0">
                          <a:effectLst/>
                          <a:latin typeface="Calibri"/>
                          <a:ea typeface="Calibri"/>
                          <a:cs typeface="Times New Roman"/>
                        </a:rPr>
                        <a:t>periferias</a:t>
                      </a:r>
                      <a:endParaRPr lang="es-CL" sz="1600" dirty="0" smtClean="0">
                        <a:effectLst/>
                        <a:latin typeface="Calibri"/>
                        <a:ea typeface="Calibri"/>
                        <a:cs typeface="Times New Roman"/>
                      </a:endParaRPr>
                    </a:p>
                  </a:txBody>
                  <a:tcPr/>
                </a:tc>
                <a:tc>
                  <a:txBody>
                    <a:bodyPr/>
                    <a:lstStyle/>
                    <a:p>
                      <a:endParaRPr lang="es-CL" dirty="0"/>
                    </a:p>
                  </a:txBody>
                  <a:tcPr/>
                </a:tc>
              </a:tr>
              <a:tr h="370840">
                <a:tc>
                  <a:txBody>
                    <a:bodyPr/>
                    <a:lstStyle/>
                    <a:p>
                      <a:pPr marL="342900" lvl="0" indent="-342900">
                        <a:lnSpc>
                          <a:spcPct val="115000"/>
                        </a:lnSpc>
                        <a:spcAft>
                          <a:spcPts val="0"/>
                        </a:spcAft>
                        <a:buFont typeface="Symbol"/>
                        <a:buChar char=""/>
                      </a:pPr>
                      <a:r>
                        <a:rPr lang="es-CL" sz="1800" b="1" dirty="0" smtClean="0">
                          <a:effectLst/>
                          <a:latin typeface="Calibri"/>
                          <a:ea typeface="Calibri"/>
                          <a:cs typeface="Times New Roman"/>
                        </a:rPr>
                        <a:t>Discernir</a:t>
                      </a:r>
                      <a:r>
                        <a:rPr lang="es-CL" sz="1800" dirty="0" smtClean="0">
                          <a:effectLst/>
                          <a:latin typeface="Calibri"/>
                          <a:ea typeface="Calibri"/>
                          <a:cs typeface="Times New Roman"/>
                        </a:rPr>
                        <a:t> para salir de  la comodidad</a:t>
                      </a:r>
                      <a:endParaRPr lang="es-CL" sz="1600" dirty="0" smtClean="0">
                        <a:effectLst/>
                        <a:latin typeface="Calibri"/>
                        <a:ea typeface="Calibri"/>
                        <a:cs typeface="Times New Roman"/>
                      </a:endParaRPr>
                    </a:p>
                  </a:txBody>
                  <a:tcPr/>
                </a:tc>
                <a:tc>
                  <a:txBody>
                    <a:bodyPr/>
                    <a:lstStyle/>
                    <a:p>
                      <a:endParaRPr lang="es-CL"/>
                    </a:p>
                  </a:txBody>
                  <a:tcPr/>
                </a:tc>
              </a:tr>
              <a:tr h="370840">
                <a:tc>
                  <a:txBody>
                    <a:bodyPr/>
                    <a:lstStyle/>
                    <a:p>
                      <a:pPr marL="342900" lvl="0" indent="-342900">
                        <a:lnSpc>
                          <a:spcPct val="115000"/>
                        </a:lnSpc>
                        <a:spcAft>
                          <a:spcPts val="0"/>
                        </a:spcAft>
                        <a:buFont typeface="Symbol"/>
                        <a:buChar char=""/>
                      </a:pPr>
                      <a:r>
                        <a:rPr lang="es-CL" sz="1800" b="1" dirty="0" smtClean="0">
                          <a:effectLst/>
                          <a:latin typeface="Calibri"/>
                          <a:ea typeface="Calibri"/>
                          <a:cs typeface="Times New Roman"/>
                        </a:rPr>
                        <a:t>Escuchar</a:t>
                      </a:r>
                      <a:r>
                        <a:rPr lang="es-CL" sz="1800" dirty="0" smtClean="0">
                          <a:effectLst/>
                          <a:latin typeface="Calibri"/>
                          <a:ea typeface="Calibri"/>
                          <a:cs typeface="Times New Roman"/>
                        </a:rPr>
                        <a:t>, preferencia a los pobres y sufren.</a:t>
                      </a:r>
                      <a:endParaRPr lang="es-CL" sz="1600" dirty="0" smtClean="0">
                        <a:effectLst/>
                        <a:latin typeface="Calibri"/>
                        <a:ea typeface="Calibri"/>
                        <a:cs typeface="Times New Roman"/>
                      </a:endParaRPr>
                    </a:p>
                  </a:txBody>
                  <a:tcPr/>
                </a:tc>
                <a:tc>
                  <a:txBody>
                    <a:bodyPr/>
                    <a:lstStyle/>
                    <a:p>
                      <a:endParaRPr lang="es-CL"/>
                    </a:p>
                  </a:txBody>
                  <a:tcPr/>
                </a:tc>
              </a:tr>
              <a:tr h="370840">
                <a:tc>
                  <a:txBody>
                    <a:bodyPr/>
                    <a:lstStyle/>
                    <a:p>
                      <a:pPr marL="342900" lvl="0" indent="-342900">
                        <a:lnSpc>
                          <a:spcPct val="115000"/>
                        </a:lnSpc>
                        <a:spcAft>
                          <a:spcPts val="0"/>
                        </a:spcAft>
                        <a:buFont typeface="Symbol"/>
                        <a:buChar char=""/>
                      </a:pPr>
                      <a:r>
                        <a:rPr lang="es-CL" sz="1800" dirty="0" smtClean="0">
                          <a:effectLst/>
                          <a:latin typeface="Calibri"/>
                          <a:ea typeface="Calibri"/>
                          <a:cs typeface="Times New Roman"/>
                        </a:rPr>
                        <a:t>Anunciar el </a:t>
                      </a:r>
                      <a:r>
                        <a:rPr lang="es-CL" sz="1800" b="1" dirty="0" smtClean="0">
                          <a:effectLst/>
                          <a:latin typeface="Calibri"/>
                          <a:ea typeface="Calibri"/>
                          <a:cs typeface="Times New Roman"/>
                        </a:rPr>
                        <a:t>Reino</a:t>
                      </a:r>
                      <a:r>
                        <a:rPr lang="es-CL" sz="1800" dirty="0" smtClean="0">
                          <a:effectLst/>
                          <a:latin typeface="Calibri"/>
                          <a:ea typeface="Calibri"/>
                          <a:cs typeface="Times New Roman"/>
                        </a:rPr>
                        <a:t>, hacer presente en  el ser y el hacer.</a:t>
                      </a:r>
                      <a:endParaRPr lang="es-CL" sz="1600" dirty="0" smtClean="0">
                        <a:effectLst/>
                        <a:latin typeface="Calibri"/>
                        <a:ea typeface="Calibri"/>
                        <a:cs typeface="Times New Roman"/>
                      </a:endParaRPr>
                    </a:p>
                  </a:txBody>
                  <a:tcPr/>
                </a:tc>
                <a:tc>
                  <a:txBody>
                    <a:bodyPr/>
                    <a:lstStyle/>
                    <a:p>
                      <a:endParaRPr lang="es-CL"/>
                    </a:p>
                  </a:txBody>
                  <a:tcPr/>
                </a:tc>
              </a:tr>
              <a:tr h="370840">
                <a:tc>
                  <a:txBody>
                    <a:bodyPr/>
                    <a:lstStyle/>
                    <a:p>
                      <a:pPr marL="342900" lvl="0" indent="-342900">
                        <a:lnSpc>
                          <a:spcPct val="115000"/>
                        </a:lnSpc>
                        <a:spcAft>
                          <a:spcPts val="0"/>
                        </a:spcAft>
                        <a:buFont typeface="Symbol"/>
                        <a:buChar char=""/>
                      </a:pPr>
                      <a:r>
                        <a:rPr lang="es-CL" sz="1800" dirty="0" smtClean="0">
                          <a:effectLst/>
                          <a:latin typeface="Calibri"/>
                          <a:ea typeface="Calibri"/>
                          <a:cs typeface="Times New Roman"/>
                        </a:rPr>
                        <a:t>Dar testimonio de vida</a:t>
                      </a:r>
                      <a:r>
                        <a:rPr lang="es-CL" sz="1600" dirty="0" smtClean="0">
                          <a:effectLst/>
                          <a:latin typeface="Calibri"/>
                          <a:ea typeface="Calibri"/>
                          <a:cs typeface="Times New Roman"/>
                        </a:rPr>
                        <a:t>.</a:t>
                      </a:r>
                      <a:endParaRPr lang="es-CL" sz="1600" dirty="0">
                        <a:effectLst/>
                        <a:latin typeface="Calibri"/>
                        <a:ea typeface="Calibri"/>
                        <a:cs typeface="Times New Roman"/>
                      </a:endParaRPr>
                    </a:p>
                  </a:txBody>
                  <a:tcPr/>
                </a:tc>
                <a:tc>
                  <a:txBody>
                    <a:bodyPr/>
                    <a:lstStyle/>
                    <a:p>
                      <a:endParaRPr lang="es-CL" dirty="0"/>
                    </a:p>
                  </a:txBody>
                  <a:tcPr/>
                </a:tc>
              </a:tr>
            </a:tbl>
          </a:graphicData>
        </a:graphic>
      </p:graphicFrame>
      <p:sp>
        <p:nvSpPr>
          <p:cNvPr id="7" name="Cuadro de texto 2"/>
          <p:cNvSpPr txBox="1">
            <a:spLocks noChangeArrowheads="1"/>
          </p:cNvSpPr>
          <p:nvPr/>
        </p:nvSpPr>
        <p:spPr bwMode="auto">
          <a:xfrm>
            <a:off x="2771800" y="715885"/>
            <a:ext cx="4608512" cy="5528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0"/>
              </a:spcAft>
            </a:pPr>
            <a:r>
              <a:rPr lang="es-CL" sz="1100">
                <a:effectLst/>
                <a:latin typeface="Calibri"/>
                <a:ea typeface="Calibri"/>
                <a:cs typeface="Times New Roman"/>
              </a:rPr>
              <a:t>Segundo Llamado</a:t>
            </a:r>
          </a:p>
          <a:p>
            <a:pPr algn="ctr">
              <a:lnSpc>
                <a:spcPct val="115000"/>
              </a:lnSpc>
              <a:spcAft>
                <a:spcPts val="0"/>
              </a:spcAft>
            </a:pPr>
            <a:r>
              <a:rPr lang="es-CL" sz="1400" b="1">
                <a:effectLst/>
                <a:latin typeface="Calibri"/>
                <a:ea typeface="Calibri"/>
                <a:cs typeface="Times New Roman"/>
              </a:rPr>
              <a:t>SER UNA IGLESIA MISIONERA AL SERVICIO DEL REINO</a:t>
            </a:r>
            <a:endParaRPr lang="es-CL" sz="1100">
              <a:effectLst/>
              <a:latin typeface="Calibri"/>
              <a:ea typeface="Calibri"/>
              <a:cs typeface="Times New Roman"/>
            </a:endParaRPr>
          </a:p>
        </p:txBody>
      </p:sp>
      <p:sp>
        <p:nvSpPr>
          <p:cNvPr id="9" name="Cuadro de texto 2"/>
          <p:cNvSpPr txBox="1">
            <a:spLocks noChangeArrowheads="1"/>
          </p:cNvSpPr>
          <p:nvPr/>
        </p:nvSpPr>
        <p:spPr bwMode="auto">
          <a:xfrm>
            <a:off x="1513780" y="1484784"/>
            <a:ext cx="6955508" cy="5040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pPr>
            <a:r>
              <a:rPr lang="es-CL" sz="2000" b="1" dirty="0"/>
              <a:t>Una Iglesia que asume, que hace suya la misión de Jesús.</a:t>
            </a:r>
            <a:endParaRPr lang="es-CL" sz="2000" dirty="0"/>
          </a:p>
          <a:p>
            <a:pPr algn="ctr">
              <a:lnSpc>
                <a:spcPct val="115000"/>
              </a:lnSpc>
              <a:spcAft>
                <a:spcPts val="0"/>
              </a:spcAft>
            </a:pPr>
            <a:endParaRPr lang="es-CL" sz="1400" dirty="0">
              <a:effectLst/>
              <a:latin typeface="Calibri"/>
              <a:ea typeface="Calibri"/>
              <a:cs typeface="Times New Roman"/>
            </a:endParaRPr>
          </a:p>
        </p:txBody>
      </p:sp>
    </p:spTree>
    <p:extLst>
      <p:ext uri="{BB962C8B-B14F-4D97-AF65-F5344CB8AC3E}">
        <p14:creationId xmlns:p14="http://schemas.microsoft.com/office/powerpoint/2010/main" val="21239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03648" y="692696"/>
            <a:ext cx="6336704" cy="369332"/>
          </a:xfrm>
          <a:prstGeom prst="rect">
            <a:avLst/>
          </a:prstGeom>
          <a:noFill/>
        </p:spPr>
        <p:txBody>
          <a:bodyPr wrap="square" rtlCol="0">
            <a:spAutoFit/>
          </a:bodyPr>
          <a:lstStyle/>
          <a:p>
            <a:endParaRPr lang="es-CL" dirty="0"/>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6860" t="23510" r="68272" b="11106"/>
          <a:stretch/>
        </p:blipFill>
        <p:spPr bwMode="auto">
          <a:xfrm>
            <a:off x="4139952" y="190220"/>
            <a:ext cx="4320480" cy="638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67544" y="1412776"/>
            <a:ext cx="3240360" cy="35394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CL" sz="2800" dirty="0" smtClean="0">
                <a:solidFill>
                  <a:schemeClr val="bg1"/>
                </a:solidFill>
              </a:rPr>
              <a:t>Durante la Oración entregaran al vicario un compromiso firmado como Parroquia para continuar este proceso que hemos iniciado hoy…</a:t>
            </a:r>
            <a:endParaRPr lang="es-CL" sz="2800" dirty="0">
              <a:solidFill>
                <a:schemeClr val="bg1"/>
              </a:solidFill>
            </a:endParaRPr>
          </a:p>
        </p:txBody>
      </p:sp>
    </p:spTree>
    <p:extLst>
      <p:ext uri="{BB962C8B-B14F-4D97-AF65-F5344CB8AC3E}">
        <p14:creationId xmlns:p14="http://schemas.microsoft.com/office/powerpoint/2010/main" val="521638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5415" y="1052736"/>
            <a:ext cx="7776864" cy="5016758"/>
          </a:xfrm>
          <a:prstGeom prst="rect">
            <a:avLst/>
          </a:prstGeom>
          <a:solidFill>
            <a:srgbClr val="00B050"/>
          </a:solidFill>
        </p:spPr>
        <p:txBody>
          <a:bodyPr wrap="square" rtlCol="0">
            <a:spAutoFit/>
          </a:bodyPr>
          <a:lstStyle/>
          <a:p>
            <a:r>
              <a:rPr lang="es-CL" sz="3200" dirty="0" smtClean="0">
                <a:solidFill>
                  <a:schemeClr val="bg1"/>
                </a:solidFill>
              </a:rPr>
              <a:t>Las parroquias se reúnen en los espacios asignados para iniciar su trabajo</a:t>
            </a:r>
          </a:p>
          <a:p>
            <a:endParaRPr lang="es-CL" sz="3200" dirty="0">
              <a:solidFill>
                <a:schemeClr val="bg1"/>
              </a:solidFill>
            </a:endParaRPr>
          </a:p>
          <a:p>
            <a:pPr marL="571500" indent="-571500">
              <a:buFontTx/>
              <a:buChar char="-"/>
            </a:pPr>
            <a:r>
              <a:rPr lang="es-CL" sz="3200" dirty="0" smtClean="0">
                <a:solidFill>
                  <a:schemeClr val="bg1"/>
                </a:solidFill>
              </a:rPr>
              <a:t>Recibirán el material …en sus lugares</a:t>
            </a:r>
          </a:p>
          <a:p>
            <a:endParaRPr lang="es-CL" sz="3200" dirty="0" smtClean="0">
              <a:solidFill>
                <a:schemeClr val="bg1"/>
              </a:solidFill>
            </a:endParaRPr>
          </a:p>
          <a:p>
            <a:pPr marL="571500" indent="-571500">
              <a:buFontTx/>
              <a:buChar char="-"/>
            </a:pPr>
            <a:r>
              <a:rPr lang="es-CL" sz="3200" dirty="0" smtClean="0">
                <a:solidFill>
                  <a:schemeClr val="bg1"/>
                </a:solidFill>
              </a:rPr>
              <a:t>Los invitamos a mantener un clima de oración y escucha…</a:t>
            </a:r>
          </a:p>
          <a:p>
            <a:endParaRPr lang="es-CL" sz="3200" dirty="0">
              <a:solidFill>
                <a:schemeClr val="bg1"/>
              </a:solidFill>
            </a:endParaRPr>
          </a:p>
          <a:p>
            <a:r>
              <a:rPr lang="es-CL" sz="3200" dirty="0" smtClean="0">
                <a:solidFill>
                  <a:schemeClr val="bg1"/>
                </a:solidFill>
              </a:rPr>
              <a:t>- Tenemos hasta las … no tienen que hacer una tarea…hoy comenzamos este proceso…</a:t>
            </a:r>
            <a:endParaRPr lang="es-CL" sz="3200" dirty="0">
              <a:solidFill>
                <a:schemeClr val="bg1"/>
              </a:solidFill>
            </a:endParaRPr>
          </a:p>
        </p:txBody>
      </p:sp>
    </p:spTree>
    <p:extLst>
      <p:ext uri="{BB962C8B-B14F-4D97-AF65-F5344CB8AC3E}">
        <p14:creationId xmlns:p14="http://schemas.microsoft.com/office/powerpoint/2010/main" val="3064830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5000" contrast="-93000"/>
                    </a14:imgEffect>
                  </a14:imgLayer>
                </a14:imgProps>
              </a:ext>
              <a:ext uri="{28A0092B-C50C-407E-A947-70E740481C1C}">
                <a14:useLocalDpi xmlns:a14="http://schemas.microsoft.com/office/drawing/2010/main" val="0"/>
              </a:ext>
            </a:extLst>
          </a:blip>
          <a:srcRect/>
          <a:stretch>
            <a:fillRect/>
          </a:stretch>
        </p:blipFill>
        <p:spPr bwMode="auto">
          <a:xfrm>
            <a:off x="-108520" y="0"/>
            <a:ext cx="94675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5099" y="263093"/>
            <a:ext cx="4968552" cy="6525344"/>
          </a:xfrm>
          <a:prstGeom prst="rect">
            <a:avLst/>
          </a:prstGeom>
          <a:noFill/>
          <a:extLst>
            <a:ext uri="{909E8E84-426E-40DD-AFC4-6F175D3DCCD1}">
              <a14:hiddenFill xmlns:a14="http://schemas.microsoft.com/office/drawing/2010/main">
                <a:solidFill>
                  <a:srgbClr val="FFFFFF"/>
                </a:solidFill>
              </a14:hiddenFill>
            </a:ext>
          </a:extLst>
        </p:spPr>
      </p:pic>
      <p:sp>
        <p:nvSpPr>
          <p:cNvPr id="8" name="4 CuadroTexto"/>
          <p:cNvSpPr txBox="1">
            <a:spLocks noChangeArrowheads="1"/>
          </p:cNvSpPr>
          <p:nvPr/>
        </p:nvSpPr>
        <p:spPr bwMode="auto">
          <a:xfrm>
            <a:off x="-108521" y="2492896"/>
            <a:ext cx="4483620" cy="2862322"/>
          </a:xfrm>
          <a:prstGeom prst="rect">
            <a:avLst/>
          </a:prstGeom>
          <a:solidFill>
            <a:srgbClr val="FF0000"/>
          </a:solidFill>
          <a:ln>
            <a:noFill/>
          </a:ln>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150000"/>
              </a:lnSpc>
            </a:pPr>
            <a:r>
              <a:rPr lang="es-CL" sz="4000" b="1" dirty="0" smtClean="0">
                <a:solidFill>
                  <a:schemeClr val="bg1"/>
                </a:solidFill>
              </a:rPr>
              <a:t>«JESUCRISTO</a:t>
            </a:r>
            <a:r>
              <a:rPr lang="es-CL" sz="4000" b="1" dirty="0">
                <a:solidFill>
                  <a:schemeClr val="bg1"/>
                </a:solidFill>
              </a:rPr>
              <a:t>, </a:t>
            </a:r>
            <a:endParaRPr lang="es-CL" sz="4000" b="1" dirty="0" smtClean="0">
              <a:solidFill>
                <a:schemeClr val="bg1"/>
              </a:solidFill>
            </a:endParaRPr>
          </a:p>
          <a:p>
            <a:pPr algn="ctr" eaLnBrk="1" hangingPunct="1">
              <a:lnSpc>
                <a:spcPct val="150000"/>
              </a:lnSpc>
            </a:pPr>
            <a:r>
              <a:rPr lang="es-CL" sz="4000" b="1" dirty="0" smtClean="0">
                <a:solidFill>
                  <a:schemeClr val="bg1"/>
                </a:solidFill>
              </a:rPr>
              <a:t>SEÑOR </a:t>
            </a:r>
            <a:r>
              <a:rPr lang="es-CL" sz="4000" b="1" dirty="0">
                <a:solidFill>
                  <a:schemeClr val="bg1"/>
                </a:solidFill>
              </a:rPr>
              <a:t>Y CENTRO </a:t>
            </a:r>
            <a:endParaRPr lang="es-CL" sz="4000" b="1" dirty="0" smtClean="0">
              <a:solidFill>
                <a:schemeClr val="bg1"/>
              </a:solidFill>
            </a:endParaRPr>
          </a:p>
          <a:p>
            <a:pPr algn="ctr" eaLnBrk="1" hangingPunct="1">
              <a:lnSpc>
                <a:spcPct val="150000"/>
              </a:lnSpc>
            </a:pPr>
            <a:r>
              <a:rPr lang="es-CL" sz="4000" b="1" dirty="0" smtClean="0">
                <a:solidFill>
                  <a:schemeClr val="bg1"/>
                </a:solidFill>
              </a:rPr>
              <a:t>DE </a:t>
            </a:r>
            <a:r>
              <a:rPr lang="es-CL" sz="4000" b="1" dirty="0">
                <a:solidFill>
                  <a:schemeClr val="bg1"/>
                </a:solidFill>
              </a:rPr>
              <a:t>NUESTRA </a:t>
            </a:r>
            <a:r>
              <a:rPr lang="es-CL" sz="4000" b="1" dirty="0" smtClean="0">
                <a:solidFill>
                  <a:schemeClr val="bg1"/>
                </a:solidFill>
              </a:rPr>
              <a:t>VIDA»</a:t>
            </a:r>
            <a:endParaRPr lang="es-CL" sz="4000" b="1" dirty="0">
              <a:solidFill>
                <a:schemeClr val="bg1"/>
              </a:solidFill>
            </a:endParaRPr>
          </a:p>
        </p:txBody>
      </p:sp>
      <p:sp>
        <p:nvSpPr>
          <p:cNvPr id="4" name="3 CuadroTexto"/>
          <p:cNvSpPr txBox="1"/>
          <p:nvPr/>
        </p:nvSpPr>
        <p:spPr>
          <a:xfrm>
            <a:off x="539552" y="228813"/>
            <a:ext cx="7776864" cy="923330"/>
          </a:xfrm>
          <a:prstGeom prst="rect">
            <a:avLst/>
          </a:prstGeom>
          <a:solidFill>
            <a:srgbClr val="0070C0"/>
          </a:solidFill>
        </p:spPr>
        <p:txBody>
          <a:bodyPr wrap="square" rtlCol="0">
            <a:spAutoFit/>
          </a:bodyPr>
          <a:lstStyle/>
          <a:p>
            <a:pPr algn="ctr"/>
            <a:r>
              <a:rPr lang="es-CL" sz="5400" b="1" dirty="0" smtClean="0">
                <a:solidFill>
                  <a:schemeClr val="bg1"/>
                </a:solidFill>
              </a:rPr>
              <a:t>¿De dónde viene esto?</a:t>
            </a:r>
          </a:p>
        </p:txBody>
      </p:sp>
    </p:spTree>
    <p:extLst>
      <p:ext uri="{BB962C8B-B14F-4D97-AF65-F5344CB8AC3E}">
        <p14:creationId xmlns:p14="http://schemas.microsoft.com/office/powerpoint/2010/main" val="34367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5000" contrast="-93000"/>
                    </a14:imgEffect>
                  </a14:imgLayer>
                </a14:imgProps>
              </a:ext>
              <a:ext uri="{28A0092B-C50C-407E-A947-70E740481C1C}">
                <a14:useLocalDpi xmlns:a14="http://schemas.microsoft.com/office/drawing/2010/main" val="0"/>
              </a:ext>
            </a:extLst>
          </a:blip>
          <a:srcRect/>
          <a:stretch>
            <a:fillRect/>
          </a:stretch>
        </p:blipFill>
        <p:spPr bwMode="auto">
          <a:xfrm>
            <a:off x="-88776" y="-352"/>
            <a:ext cx="94675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008" y="2764830"/>
            <a:ext cx="946752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91008" y="188640"/>
            <a:ext cx="9465296" cy="1600438"/>
          </a:xfrm>
          <a:prstGeom prst="rect">
            <a:avLst/>
          </a:prstGeom>
          <a:solidFill>
            <a:srgbClr val="0070C0"/>
          </a:solidFill>
        </p:spPr>
        <p:txBody>
          <a:bodyPr wrap="square" rtlCol="0">
            <a:spAutoFit/>
          </a:bodyPr>
          <a:lstStyle/>
          <a:p>
            <a:pPr marL="265113"/>
            <a:r>
              <a:rPr lang="es-CL" sz="3600" b="1" dirty="0" smtClean="0">
                <a:solidFill>
                  <a:schemeClr val="bg1"/>
                </a:solidFill>
              </a:rPr>
              <a:t>- </a:t>
            </a:r>
            <a:r>
              <a:rPr lang="es-CL" sz="2000" b="1" dirty="0" smtClean="0">
                <a:solidFill>
                  <a:schemeClr val="bg1"/>
                </a:solidFill>
              </a:rPr>
              <a:t>El administrador Apostólico convoco al Consejo de Pastoral Diocesano </a:t>
            </a:r>
            <a:r>
              <a:rPr lang="es-CL" sz="1400" b="1" dirty="0" smtClean="0">
                <a:solidFill>
                  <a:schemeClr val="bg1"/>
                </a:solidFill>
              </a:rPr>
              <a:t>Extraordinario </a:t>
            </a:r>
          </a:p>
          <a:p>
            <a:pPr marL="265113"/>
            <a:r>
              <a:rPr lang="es-CL" sz="1600" b="1" dirty="0" smtClean="0">
                <a:solidFill>
                  <a:schemeClr val="bg1"/>
                </a:solidFill>
              </a:rPr>
              <a:t>       01 de Septiembre </a:t>
            </a:r>
          </a:p>
          <a:p>
            <a:pPr indent="176213"/>
            <a:r>
              <a:rPr lang="es-CL" sz="1200" b="1" dirty="0" smtClean="0">
                <a:solidFill>
                  <a:schemeClr val="bg1"/>
                </a:solidFill>
              </a:rPr>
              <a:t>           </a:t>
            </a:r>
            <a:r>
              <a:rPr lang="es-CL" sz="1600" b="1" dirty="0" smtClean="0">
                <a:solidFill>
                  <a:schemeClr val="bg1"/>
                </a:solidFill>
              </a:rPr>
              <a:t>Se </a:t>
            </a:r>
            <a:r>
              <a:rPr lang="es-CL" sz="1600" b="1" dirty="0">
                <a:solidFill>
                  <a:schemeClr val="bg1"/>
                </a:solidFill>
              </a:rPr>
              <a:t>Pregunto </a:t>
            </a:r>
            <a:r>
              <a:rPr lang="es-CL" sz="1600" b="1" dirty="0" smtClean="0">
                <a:solidFill>
                  <a:schemeClr val="bg1"/>
                </a:solidFill>
              </a:rPr>
              <a:t>       ¿CUÁLES SON LAS INQUIETUDES Y PREOCUPACIONES</a:t>
            </a:r>
          </a:p>
          <a:p>
            <a:pPr indent="176213"/>
            <a:r>
              <a:rPr lang="es-CL" sz="1600" b="1" dirty="0">
                <a:solidFill>
                  <a:schemeClr val="bg1"/>
                </a:solidFill>
              </a:rPr>
              <a:t> </a:t>
            </a:r>
            <a:r>
              <a:rPr lang="es-CL" sz="1600" b="1" dirty="0" smtClean="0">
                <a:solidFill>
                  <a:schemeClr val="bg1"/>
                </a:solidFill>
              </a:rPr>
              <a:t>                                        EN ESTE TIEMPO QUE ESTAMOS VIVIENDO?</a:t>
            </a:r>
            <a:endParaRPr lang="es-CL" sz="1600" dirty="0">
              <a:solidFill>
                <a:schemeClr val="bg1"/>
              </a:solidFill>
            </a:endParaRPr>
          </a:p>
          <a:p>
            <a:pPr marL="265113"/>
            <a:endParaRPr lang="es-CL" sz="1400" b="1" dirty="0" smtClean="0">
              <a:solidFill>
                <a:schemeClr val="bg1"/>
              </a:solidFill>
            </a:endParaRPr>
          </a:p>
        </p:txBody>
      </p:sp>
      <p:sp>
        <p:nvSpPr>
          <p:cNvPr id="7" name="6 CuadroTexto"/>
          <p:cNvSpPr txBox="1"/>
          <p:nvPr/>
        </p:nvSpPr>
        <p:spPr>
          <a:xfrm>
            <a:off x="-91008" y="1918444"/>
            <a:ext cx="9465296" cy="15081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CL" sz="2800" b="1" dirty="0"/>
              <a:t>H</a:t>
            </a:r>
            <a:r>
              <a:rPr lang="es-CL" sz="2800" b="1" dirty="0" smtClean="0"/>
              <a:t>ubo </a:t>
            </a:r>
            <a:r>
              <a:rPr lang="es-CL" sz="2800" b="1" dirty="0"/>
              <a:t>tal riqueza de respuestas que sentimos que el Señor nos invitaba a hacer un </a:t>
            </a:r>
            <a:endParaRPr lang="es-CL" sz="2800" b="1" dirty="0" smtClean="0"/>
          </a:p>
          <a:p>
            <a:pPr algn="ctr"/>
            <a:r>
              <a:rPr lang="es-CL" sz="3600" b="1" dirty="0" smtClean="0"/>
              <a:t>proceso </a:t>
            </a:r>
            <a:r>
              <a:rPr lang="es-CL" sz="3600" b="1" dirty="0"/>
              <a:t>de Discernimiento</a:t>
            </a:r>
            <a:r>
              <a:rPr lang="es-CL" sz="2800" b="1" dirty="0"/>
              <a:t>.</a:t>
            </a:r>
            <a:endParaRPr lang="es-CL" sz="2800" dirty="0"/>
          </a:p>
        </p:txBody>
      </p:sp>
    </p:spTree>
    <p:extLst>
      <p:ext uri="{BB962C8B-B14F-4D97-AF65-F5344CB8AC3E}">
        <p14:creationId xmlns:p14="http://schemas.microsoft.com/office/powerpoint/2010/main" val="67452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5000" contrast="-93000"/>
                    </a14:imgEffect>
                  </a14:imgLayer>
                </a14:imgProps>
              </a:ext>
              <a:ext uri="{28A0092B-C50C-407E-A947-70E740481C1C}">
                <a14:useLocalDpi xmlns:a14="http://schemas.microsoft.com/office/drawing/2010/main" val="0"/>
              </a:ext>
            </a:extLst>
          </a:blip>
          <a:srcRect/>
          <a:stretch>
            <a:fillRect/>
          </a:stretch>
        </p:blipFill>
        <p:spPr bwMode="auto">
          <a:xfrm>
            <a:off x="-334260" y="-54300"/>
            <a:ext cx="93965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98735" y="31809"/>
            <a:ext cx="9396536" cy="3170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indent="176213"/>
            <a:endParaRPr lang="es-CL" sz="2800" b="1" dirty="0">
              <a:solidFill>
                <a:schemeClr val="bg1"/>
              </a:solidFill>
            </a:endParaRPr>
          </a:p>
          <a:p>
            <a:pPr indent="176213" algn="ctr"/>
            <a:r>
              <a:rPr lang="es-CL" sz="2800" b="1" dirty="0" smtClean="0">
                <a:solidFill>
                  <a:schemeClr val="bg1"/>
                </a:solidFill>
              </a:rPr>
              <a:t>Nos Encontramos movidos por el Espíritu Santo en un </a:t>
            </a:r>
          </a:p>
          <a:p>
            <a:pPr indent="176213" algn="ctr"/>
            <a:r>
              <a:rPr lang="es-CL" sz="4000" b="1" dirty="0" smtClean="0">
                <a:solidFill>
                  <a:schemeClr val="bg1"/>
                </a:solidFill>
              </a:rPr>
              <a:t>PROCESO</a:t>
            </a:r>
          </a:p>
          <a:p>
            <a:pPr indent="176213" algn="ctr"/>
            <a:r>
              <a:rPr lang="es-CL" sz="2400" dirty="0" smtClean="0">
                <a:solidFill>
                  <a:srgbClr val="FFFF00"/>
                </a:solidFill>
              </a:rPr>
              <a:t>En </a:t>
            </a:r>
            <a:r>
              <a:rPr lang="es-CL" sz="2400" dirty="0">
                <a:solidFill>
                  <a:srgbClr val="FFFF00"/>
                </a:solidFill>
              </a:rPr>
              <a:t>un tiempo marcado por la</a:t>
            </a:r>
            <a:r>
              <a:rPr lang="es-CL" sz="2400" b="1" dirty="0">
                <a:solidFill>
                  <a:srgbClr val="FFFF00"/>
                </a:solidFill>
              </a:rPr>
              <a:t> </a:t>
            </a:r>
            <a:r>
              <a:rPr lang="es-CL" sz="3600" b="1" u="sng" dirty="0">
                <a:solidFill>
                  <a:srgbClr val="FFFF00"/>
                </a:solidFill>
              </a:rPr>
              <a:t>ESCUCHA</a:t>
            </a:r>
            <a:r>
              <a:rPr lang="es-CL" sz="2400" b="1" dirty="0">
                <a:solidFill>
                  <a:srgbClr val="FFFF00"/>
                </a:solidFill>
              </a:rPr>
              <a:t>, se hizo un camino, con consulta y reflexiones</a:t>
            </a:r>
            <a:r>
              <a:rPr lang="es-CL" sz="4000" b="1" dirty="0"/>
              <a:t> </a:t>
            </a:r>
            <a:endParaRPr lang="es-CL" sz="2800" b="1" dirty="0">
              <a:solidFill>
                <a:schemeClr val="bg1"/>
              </a:solidFill>
            </a:endParaRPr>
          </a:p>
          <a:p>
            <a:pPr indent="176213"/>
            <a:r>
              <a:rPr lang="es-CL" sz="2800" b="1" dirty="0" smtClean="0">
                <a:solidFill>
                  <a:schemeClr val="bg1"/>
                </a:solidFill>
              </a:rPr>
              <a:t>  </a:t>
            </a:r>
            <a:endParaRPr lang="es-CL" dirty="0">
              <a:solidFill>
                <a:srgbClr val="FFFF00"/>
              </a:solidFill>
            </a:endParaRPr>
          </a:p>
        </p:txBody>
      </p:sp>
      <p:sp>
        <p:nvSpPr>
          <p:cNvPr id="6" name="5 CuadroTexto"/>
          <p:cNvSpPr txBox="1"/>
          <p:nvPr/>
        </p:nvSpPr>
        <p:spPr>
          <a:xfrm>
            <a:off x="-177833" y="3374700"/>
            <a:ext cx="9154732" cy="3046988"/>
          </a:xfrm>
          <a:prstGeom prst="rect">
            <a:avLst/>
          </a:prstGeom>
          <a:solidFill>
            <a:schemeClr val="accent1">
              <a:lumMod val="50000"/>
            </a:schemeClr>
          </a:solidFill>
        </p:spPr>
        <p:txBody>
          <a:bodyPr wrap="square" rtlCol="0">
            <a:spAutoFit/>
          </a:bodyPr>
          <a:lstStyle/>
          <a:p>
            <a:pPr marL="2595563" indent="-2595563" algn="ctr"/>
            <a:r>
              <a:rPr lang="es-CL" b="1" dirty="0" smtClean="0">
                <a:solidFill>
                  <a:schemeClr val="bg1"/>
                </a:solidFill>
              </a:rPr>
              <a:t>   INTERPRETAR</a:t>
            </a:r>
            <a:r>
              <a:rPr lang="es-CL" sz="1100" b="1" dirty="0" smtClean="0">
                <a:solidFill>
                  <a:schemeClr val="bg1"/>
                </a:solidFill>
              </a:rPr>
              <a:t>           </a:t>
            </a:r>
            <a:r>
              <a:rPr lang="es-CL" sz="3200" u="sng" dirty="0" smtClean="0">
                <a:solidFill>
                  <a:schemeClr val="bg1"/>
                </a:solidFill>
              </a:rPr>
              <a:t>Segundo Paso</a:t>
            </a:r>
          </a:p>
          <a:p>
            <a:pPr marL="2330450" indent="-2330450"/>
            <a:r>
              <a:rPr lang="es-CL" sz="2800" dirty="0" smtClean="0">
                <a:solidFill>
                  <a:schemeClr val="bg1"/>
                </a:solidFill>
              </a:rPr>
              <a:t>    (Juzgar)  </a:t>
            </a:r>
            <a:r>
              <a:rPr lang="es-CL" sz="2000" dirty="0" smtClean="0">
                <a:solidFill>
                  <a:schemeClr val="bg1"/>
                </a:solidFill>
              </a:rPr>
              <a:t>INTERPRETACIÓN Y EVALUACIÓN </a:t>
            </a:r>
            <a:r>
              <a:rPr lang="es-CL" dirty="0" smtClean="0">
                <a:solidFill>
                  <a:schemeClr val="bg1"/>
                </a:solidFill>
              </a:rPr>
              <a:t>DE LO RECONOCIDO A PARTIR DE UNA MIRADA DE LA FE  y LAS CIENCIAS SOCIALES</a:t>
            </a:r>
          </a:p>
          <a:p>
            <a:r>
              <a:rPr lang="es-CL" sz="1600" b="1" dirty="0">
                <a:solidFill>
                  <a:srgbClr val="92D050"/>
                </a:solidFill>
              </a:rPr>
              <a:t>CPD  17 de Nov</a:t>
            </a:r>
            <a:r>
              <a:rPr lang="es-CL" sz="1600" dirty="0">
                <a:solidFill>
                  <a:srgbClr val="92D050"/>
                </a:solidFill>
              </a:rPr>
              <a:t>.</a:t>
            </a:r>
            <a:endParaRPr lang="es-CL" sz="1600" dirty="0" smtClean="0">
              <a:solidFill>
                <a:srgbClr val="92D050"/>
              </a:solidFill>
            </a:endParaRPr>
          </a:p>
          <a:p>
            <a:pPr algn="ctr"/>
            <a:r>
              <a:rPr lang="es-CL" b="1" dirty="0">
                <a:solidFill>
                  <a:schemeClr val="bg1"/>
                </a:solidFill>
              </a:rPr>
              <a:t>Objetivo</a:t>
            </a:r>
          </a:p>
          <a:p>
            <a:pPr marL="265113" algn="just"/>
            <a:r>
              <a:rPr lang="es-CL" sz="2000" u="sng" dirty="0">
                <a:solidFill>
                  <a:schemeClr val="bg1"/>
                </a:solidFill>
              </a:rPr>
              <a:t>Escuchar al Señor</a:t>
            </a:r>
            <a:r>
              <a:rPr lang="es-CL" sz="2000" dirty="0">
                <a:solidFill>
                  <a:schemeClr val="bg1"/>
                </a:solidFill>
              </a:rPr>
              <a:t> que nos habla, que nos dice, </a:t>
            </a:r>
            <a:r>
              <a:rPr lang="es-CL" sz="2000" dirty="0" smtClean="0">
                <a:solidFill>
                  <a:schemeClr val="bg1"/>
                </a:solidFill>
              </a:rPr>
              <a:t> a </a:t>
            </a:r>
            <a:r>
              <a:rPr lang="es-CL" sz="2000" dirty="0">
                <a:solidFill>
                  <a:schemeClr val="bg1"/>
                </a:solidFill>
              </a:rPr>
              <a:t>través del </a:t>
            </a:r>
            <a:r>
              <a:rPr lang="es-CL" sz="2000" u="sng" dirty="0">
                <a:solidFill>
                  <a:schemeClr val="bg1"/>
                </a:solidFill>
              </a:rPr>
              <a:t>encuentro en Comunidad </a:t>
            </a:r>
            <a:r>
              <a:rPr lang="es-CL" sz="2000" dirty="0">
                <a:solidFill>
                  <a:schemeClr val="bg1"/>
                </a:solidFill>
              </a:rPr>
              <a:t>y de la </a:t>
            </a:r>
            <a:r>
              <a:rPr lang="es-CL" sz="2000" u="sng" dirty="0">
                <a:solidFill>
                  <a:schemeClr val="bg1"/>
                </a:solidFill>
              </a:rPr>
              <a:t>Reflexión: </a:t>
            </a:r>
            <a:r>
              <a:rPr lang="es-CL" sz="2000" u="sng" dirty="0" smtClean="0">
                <a:solidFill>
                  <a:schemeClr val="bg1"/>
                </a:solidFill>
              </a:rPr>
              <a:t> </a:t>
            </a:r>
            <a:r>
              <a:rPr lang="es-CL" sz="2000" u="sng" dirty="0">
                <a:solidFill>
                  <a:schemeClr val="bg1"/>
                </a:solidFill>
              </a:rPr>
              <a:t>de Agentes pastorales</a:t>
            </a:r>
            <a:r>
              <a:rPr lang="es-CL" sz="2000" dirty="0">
                <a:solidFill>
                  <a:schemeClr val="bg1"/>
                </a:solidFill>
              </a:rPr>
              <a:t>, </a:t>
            </a:r>
            <a:r>
              <a:rPr lang="es-CL" sz="2000" dirty="0" smtClean="0">
                <a:solidFill>
                  <a:schemeClr val="bg1"/>
                </a:solidFill>
              </a:rPr>
              <a:t>las </a:t>
            </a:r>
            <a:r>
              <a:rPr lang="es-CL" sz="2000" u="sng" dirty="0">
                <a:solidFill>
                  <a:schemeClr val="bg1"/>
                </a:solidFill>
              </a:rPr>
              <a:t>ciencias sociales </a:t>
            </a:r>
            <a:r>
              <a:rPr lang="es-CL" sz="2000" u="sng" dirty="0" smtClean="0">
                <a:solidFill>
                  <a:schemeClr val="bg1"/>
                </a:solidFill>
              </a:rPr>
              <a:t> </a:t>
            </a:r>
            <a:r>
              <a:rPr lang="es-CL" sz="2000" dirty="0" smtClean="0">
                <a:solidFill>
                  <a:schemeClr val="bg1"/>
                </a:solidFill>
              </a:rPr>
              <a:t>y la  </a:t>
            </a:r>
            <a:r>
              <a:rPr lang="es-CL" sz="2000" u="sng" dirty="0">
                <a:solidFill>
                  <a:schemeClr val="bg1"/>
                </a:solidFill>
              </a:rPr>
              <a:t>Teología pastoral</a:t>
            </a:r>
            <a:r>
              <a:rPr lang="es-CL" sz="2000" dirty="0">
                <a:solidFill>
                  <a:schemeClr val="bg1"/>
                </a:solidFill>
              </a:rPr>
              <a:t>; </a:t>
            </a:r>
            <a:r>
              <a:rPr lang="es-CL" sz="2000" dirty="0" smtClean="0">
                <a:solidFill>
                  <a:schemeClr val="bg1"/>
                </a:solidFill>
              </a:rPr>
              <a:t>estamos </a:t>
            </a:r>
            <a:r>
              <a:rPr lang="es-CL" sz="2000" dirty="0">
                <a:solidFill>
                  <a:schemeClr val="bg1"/>
                </a:solidFill>
              </a:rPr>
              <a:t>buscando el querer de Dios para nuestra Iglesia, </a:t>
            </a:r>
            <a:r>
              <a:rPr lang="es-CL" sz="2000" dirty="0" smtClean="0">
                <a:solidFill>
                  <a:schemeClr val="bg1"/>
                </a:solidFill>
              </a:rPr>
              <a:t>para </a:t>
            </a:r>
            <a:r>
              <a:rPr lang="es-CL" sz="2000" dirty="0">
                <a:solidFill>
                  <a:schemeClr val="bg1"/>
                </a:solidFill>
              </a:rPr>
              <a:t>el Pueblo de Dios que camina en la Diócesis de Talca.  </a:t>
            </a:r>
            <a:r>
              <a:rPr lang="es-CL" sz="2000" dirty="0" smtClean="0">
                <a:solidFill>
                  <a:srgbClr val="FFFF00"/>
                </a:solidFill>
              </a:rPr>
              <a:t>               </a:t>
            </a:r>
          </a:p>
        </p:txBody>
      </p:sp>
    </p:spTree>
    <p:extLst>
      <p:ext uri="{BB962C8B-B14F-4D97-AF65-F5344CB8AC3E}">
        <p14:creationId xmlns:p14="http://schemas.microsoft.com/office/powerpoint/2010/main" val="231823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barn(inVertical)">
                                      <p:cBhvr>
                                        <p:cTn id="29" dur="500"/>
                                        <p:tgtEl>
                                          <p:spTgt spid="6">
                                            <p:txEl>
                                              <p:pRg st="1" end="1"/>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barn(inVertical)">
                                      <p:cBhvr>
                                        <p:cTn id="32" dur="500"/>
                                        <p:tgtEl>
                                          <p:spTgt spid="6">
                                            <p:txEl>
                                              <p:pRg st="2" end="2"/>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barn(inVertical)">
                                      <p:cBhvr>
                                        <p:cTn id="35" dur="500"/>
                                        <p:tgtEl>
                                          <p:spTgt spid="6">
                                            <p:txEl>
                                              <p:pRg st="3" end="3"/>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barn(inVertical)">
                                      <p:cBhvr>
                                        <p:cTn id="3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5000" contrast="-93000"/>
                    </a14:imgEffect>
                  </a14:imgLayer>
                </a14:imgProps>
              </a:ext>
              <a:ext uri="{28A0092B-C50C-407E-A947-70E740481C1C}">
                <a14:useLocalDpi xmlns:a14="http://schemas.microsoft.com/office/drawing/2010/main" val="0"/>
              </a:ext>
            </a:extLst>
          </a:blip>
          <a:srcRect/>
          <a:stretch>
            <a:fillRect/>
          </a:stretch>
        </p:blipFill>
        <p:spPr bwMode="auto">
          <a:xfrm>
            <a:off x="3468" y="25551"/>
            <a:ext cx="92515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807357" y="641111"/>
            <a:ext cx="3147136"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CL" sz="3200" b="1" dirty="0" smtClean="0">
                <a:solidFill>
                  <a:srgbClr val="FFFF00"/>
                </a:solidFill>
              </a:rPr>
              <a:t>RESULTADOS </a:t>
            </a:r>
            <a:endParaRPr lang="es-CL" sz="3200" b="1" dirty="0">
              <a:solidFill>
                <a:srgbClr val="FFFF00"/>
              </a:solidFill>
            </a:endParaRPr>
          </a:p>
        </p:txBody>
      </p:sp>
      <p:pic>
        <p:nvPicPr>
          <p:cNvPr id="5"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1068" y="476672"/>
            <a:ext cx="4322932" cy="3863909"/>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44604" y="4175117"/>
            <a:ext cx="8352927" cy="270843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CL" sz="3600" dirty="0"/>
              <a:t>Podemos decir con humildad </a:t>
            </a:r>
            <a:endParaRPr lang="es-CL" sz="3600" dirty="0" smtClean="0"/>
          </a:p>
          <a:p>
            <a:r>
              <a:rPr lang="es-CL" sz="3600" dirty="0" smtClean="0"/>
              <a:t>que </a:t>
            </a:r>
            <a:r>
              <a:rPr lang="es-CL" sz="3600" dirty="0"/>
              <a:t>el Señor nos ha </a:t>
            </a:r>
            <a:r>
              <a:rPr lang="es-CL" sz="4400" dirty="0"/>
              <a:t>hablado</a:t>
            </a:r>
            <a:r>
              <a:rPr lang="es-CL" sz="3600" dirty="0"/>
              <a:t> </a:t>
            </a:r>
            <a:endParaRPr lang="es-CL" sz="3600" dirty="0" smtClean="0"/>
          </a:p>
          <a:p>
            <a:r>
              <a:rPr lang="es-CL" sz="3600" dirty="0" smtClean="0"/>
              <a:t>en </a:t>
            </a:r>
            <a:r>
              <a:rPr lang="es-CL" sz="3600" dirty="0"/>
              <a:t>la comunidad de nuestra Iglesia </a:t>
            </a:r>
            <a:endParaRPr lang="es-CL" sz="3600" dirty="0" smtClean="0"/>
          </a:p>
          <a:p>
            <a:r>
              <a:rPr lang="es-CL" sz="3600" dirty="0" smtClean="0"/>
              <a:t>y </a:t>
            </a:r>
            <a:r>
              <a:rPr lang="es-CL" sz="3600" dirty="0"/>
              <a:t>queremos ser fieles a su palabra</a:t>
            </a:r>
            <a:r>
              <a:rPr lang="es-CL" sz="2800" dirty="0"/>
              <a:t>.</a:t>
            </a:r>
          </a:p>
          <a:p>
            <a:endParaRPr lang="es-CL" dirty="0"/>
          </a:p>
        </p:txBody>
      </p:sp>
    </p:spTree>
    <p:extLst>
      <p:ext uri="{BB962C8B-B14F-4D97-AF65-F5344CB8AC3E}">
        <p14:creationId xmlns:p14="http://schemas.microsoft.com/office/powerpoint/2010/main" val="96127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54779"/>
            <a:ext cx="5076056" cy="652534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6030" y="278939"/>
            <a:ext cx="9170029" cy="1692771"/>
          </a:xfrm>
          <a:prstGeom prst="rect">
            <a:avLst/>
          </a:prstGeom>
          <a:solidFill>
            <a:srgbClr val="FF0000"/>
          </a:solidFill>
        </p:spPr>
        <p:txBody>
          <a:bodyPr wrap="square">
            <a:spAutoFit/>
          </a:bodyPr>
          <a:lstStyle/>
          <a:p>
            <a:pPr marL="176213"/>
            <a:r>
              <a:rPr lang="es-CL" sz="2000" dirty="0">
                <a:solidFill>
                  <a:schemeClr val="bg1"/>
                </a:solidFill>
              </a:rPr>
              <a:t>Que nos dice el Espíritu Santo en este proceso que venimos haciendo, </a:t>
            </a:r>
            <a:r>
              <a:rPr lang="es-CL" sz="2000" dirty="0" smtClean="0">
                <a:solidFill>
                  <a:schemeClr val="bg1"/>
                </a:solidFill>
              </a:rPr>
              <a:t>Primero y como central , que</a:t>
            </a:r>
            <a:r>
              <a:rPr lang="es-CL" sz="2000" dirty="0">
                <a:solidFill>
                  <a:schemeClr val="bg1"/>
                </a:solidFill>
              </a:rPr>
              <a:t>: </a:t>
            </a:r>
          </a:p>
          <a:p>
            <a:pPr marL="176213"/>
            <a:r>
              <a:rPr lang="es-CL" sz="3200" b="1" dirty="0" smtClean="0">
                <a:solidFill>
                  <a:schemeClr val="bg1"/>
                </a:solidFill>
              </a:rPr>
              <a:t>“</a:t>
            </a:r>
            <a:r>
              <a:rPr lang="es-CL" sz="3200" b="1" dirty="0">
                <a:solidFill>
                  <a:schemeClr val="bg1"/>
                </a:solidFill>
              </a:rPr>
              <a:t>JESUCRISTO, </a:t>
            </a:r>
            <a:endParaRPr lang="es-CL" sz="3200" b="1" dirty="0" smtClean="0">
              <a:solidFill>
                <a:schemeClr val="bg1"/>
              </a:solidFill>
            </a:endParaRPr>
          </a:p>
          <a:p>
            <a:pPr marL="176213"/>
            <a:r>
              <a:rPr lang="es-CL" sz="3200" b="1" dirty="0" smtClean="0">
                <a:solidFill>
                  <a:schemeClr val="bg1"/>
                </a:solidFill>
              </a:rPr>
              <a:t>ES </a:t>
            </a:r>
            <a:r>
              <a:rPr lang="es-CL" sz="3200" b="1" dirty="0">
                <a:solidFill>
                  <a:schemeClr val="bg1"/>
                </a:solidFill>
              </a:rPr>
              <a:t>SEÑOR Y CENTRO DE NUESTRA VIDA”</a:t>
            </a:r>
            <a:r>
              <a:rPr lang="es-CL" b="1" dirty="0">
                <a:solidFill>
                  <a:schemeClr val="bg1"/>
                </a:solidFill>
              </a:rPr>
              <a:t>	</a:t>
            </a:r>
            <a:endParaRPr lang="es-CL" dirty="0">
              <a:solidFill>
                <a:schemeClr val="bg1"/>
              </a:solidFill>
            </a:endParaRPr>
          </a:p>
        </p:txBody>
      </p:sp>
    </p:spTree>
    <p:extLst>
      <p:ext uri="{BB962C8B-B14F-4D97-AF65-F5344CB8AC3E}">
        <p14:creationId xmlns:p14="http://schemas.microsoft.com/office/powerpoint/2010/main" val="3220119481"/>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889" y="188640"/>
            <a:ext cx="5076056" cy="652534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896" y="1340768"/>
            <a:ext cx="4093973" cy="3539430"/>
          </a:xfrm>
          <a:prstGeom prst="rect">
            <a:avLst/>
          </a:prstGeom>
          <a:solidFill>
            <a:srgbClr val="FF0000"/>
          </a:solidFill>
        </p:spPr>
        <p:txBody>
          <a:bodyPr wrap="square">
            <a:spAutoFit/>
          </a:bodyPr>
          <a:lstStyle/>
          <a:p>
            <a:pPr marL="176213"/>
            <a:r>
              <a:rPr lang="es-CL" sz="2800" b="1" dirty="0" smtClean="0">
                <a:solidFill>
                  <a:schemeClr val="bg1"/>
                </a:solidFill>
              </a:rPr>
              <a:t>Sentimos que el SEÑOR </a:t>
            </a:r>
          </a:p>
          <a:p>
            <a:pPr marL="176213"/>
            <a:r>
              <a:rPr lang="es-CL" sz="2800" b="1" dirty="0" smtClean="0">
                <a:solidFill>
                  <a:schemeClr val="bg1"/>
                </a:solidFill>
              </a:rPr>
              <a:t>nos invita a ponernos en un Proceso de Discernimiento Pastoral</a:t>
            </a:r>
          </a:p>
          <a:p>
            <a:pPr marL="176213"/>
            <a:endParaRPr lang="es-CL" sz="2800" b="1" dirty="0">
              <a:solidFill>
                <a:schemeClr val="bg1"/>
              </a:solidFill>
            </a:endParaRPr>
          </a:p>
          <a:p>
            <a:pPr marL="176213"/>
            <a:r>
              <a:rPr lang="es-CL" sz="2800" b="1" dirty="0" smtClean="0">
                <a:solidFill>
                  <a:schemeClr val="bg1"/>
                </a:solidFill>
              </a:rPr>
              <a:t>Que queremos </a:t>
            </a:r>
            <a:r>
              <a:rPr lang="es-CL" sz="2800" b="1" dirty="0" err="1" smtClean="0">
                <a:solidFill>
                  <a:schemeClr val="bg1"/>
                </a:solidFill>
              </a:rPr>
              <a:t>inicar</a:t>
            </a:r>
            <a:r>
              <a:rPr lang="es-CL" sz="2800" b="1" dirty="0" smtClean="0">
                <a:solidFill>
                  <a:schemeClr val="bg1"/>
                </a:solidFill>
              </a:rPr>
              <a:t> hoy y continuar en nuestra comunidad…</a:t>
            </a:r>
            <a:endParaRPr lang="es-CL" sz="2800" b="1" dirty="0">
              <a:solidFill>
                <a:schemeClr val="bg1"/>
              </a:solidFill>
            </a:endParaRPr>
          </a:p>
        </p:txBody>
      </p:sp>
    </p:spTree>
    <p:extLst>
      <p:ext uri="{BB962C8B-B14F-4D97-AF65-F5344CB8AC3E}">
        <p14:creationId xmlns:p14="http://schemas.microsoft.com/office/powerpoint/2010/main" val="2625540707"/>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5000" contrast="-93000"/>
                    </a14:imgEffect>
                  </a14:imgLayer>
                </a14:imgProps>
              </a:ext>
              <a:ext uri="{28A0092B-C50C-407E-A947-70E740481C1C}">
                <a14:useLocalDpi xmlns:a14="http://schemas.microsoft.com/office/drawing/2010/main" val="0"/>
              </a:ext>
            </a:extLst>
          </a:blip>
          <a:srcRect/>
          <a:stretch>
            <a:fillRect/>
          </a:stretch>
        </p:blipFill>
        <p:spPr bwMode="auto">
          <a:xfrm>
            <a:off x="30520" y="458"/>
            <a:ext cx="95760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1684784"/>
            <a:ext cx="7201155" cy="5157192"/>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0920" y="19352"/>
            <a:ext cx="9596968" cy="1938992"/>
          </a:xfrm>
          <a:prstGeom prst="rect">
            <a:avLst/>
          </a:prstGeom>
          <a:solidFill>
            <a:schemeClr val="accent1">
              <a:lumMod val="50000"/>
            </a:schemeClr>
          </a:solidFill>
        </p:spPr>
        <p:txBody>
          <a:bodyPr wrap="square" rtlCol="0">
            <a:spAutoFit/>
          </a:bodyPr>
          <a:lstStyle/>
          <a:p>
            <a:pPr marL="2595563" indent="-2595563" algn="ctr"/>
            <a:r>
              <a:rPr lang="es-CL" sz="4400" b="1" dirty="0" smtClean="0">
                <a:solidFill>
                  <a:schemeClr val="bg1"/>
                </a:solidFill>
              </a:rPr>
              <a:t>¿QUÉ ES DISCERNIR?</a:t>
            </a:r>
          </a:p>
          <a:p>
            <a:pPr marL="2595563" indent="-2595563"/>
            <a:r>
              <a:rPr lang="es-CL" sz="2800" dirty="0" smtClean="0">
                <a:solidFill>
                  <a:schemeClr val="bg1"/>
                </a:solidFill>
              </a:rPr>
              <a:t>Es </a:t>
            </a:r>
            <a:r>
              <a:rPr lang="es-CL" sz="2800" dirty="0">
                <a:solidFill>
                  <a:schemeClr val="bg1"/>
                </a:solidFill>
              </a:rPr>
              <a:t>buscar el querer de Dios, </a:t>
            </a:r>
            <a:endParaRPr lang="es-CL" sz="2800" dirty="0" smtClean="0">
              <a:solidFill>
                <a:schemeClr val="bg1"/>
              </a:solidFill>
            </a:endParaRPr>
          </a:p>
          <a:p>
            <a:pPr marL="2595563" indent="-2595563"/>
            <a:r>
              <a:rPr lang="es-CL" sz="2400" dirty="0" smtClean="0">
                <a:solidFill>
                  <a:schemeClr val="bg1"/>
                </a:solidFill>
              </a:rPr>
              <a:t>Su </a:t>
            </a:r>
            <a:r>
              <a:rPr lang="es-CL" sz="2400" dirty="0">
                <a:solidFill>
                  <a:schemeClr val="bg1"/>
                </a:solidFill>
              </a:rPr>
              <a:t>Voluntad, en medio de los acontecimientos concretos de nuestro tiempo </a:t>
            </a:r>
            <a:endParaRPr lang="es-CL" sz="2400" dirty="0" smtClean="0">
              <a:solidFill>
                <a:schemeClr val="bg1"/>
              </a:solidFill>
            </a:endParaRPr>
          </a:p>
          <a:p>
            <a:pPr marL="2595563" indent="-2595563"/>
            <a:r>
              <a:rPr lang="es-CL" sz="2400" dirty="0" smtClean="0">
                <a:solidFill>
                  <a:schemeClr val="bg1"/>
                </a:solidFill>
              </a:rPr>
              <a:t>y </a:t>
            </a:r>
            <a:r>
              <a:rPr lang="es-CL" sz="2400" dirty="0">
                <a:solidFill>
                  <a:schemeClr val="bg1"/>
                </a:solidFill>
              </a:rPr>
              <a:t>de nuestra </a:t>
            </a:r>
            <a:r>
              <a:rPr lang="es-CL" sz="2400" dirty="0" smtClean="0">
                <a:solidFill>
                  <a:schemeClr val="bg1"/>
                </a:solidFill>
              </a:rPr>
              <a:t>vida…</a:t>
            </a:r>
          </a:p>
        </p:txBody>
      </p:sp>
      <p:sp>
        <p:nvSpPr>
          <p:cNvPr id="6" name="5 CuadroTexto"/>
          <p:cNvSpPr txBox="1"/>
          <p:nvPr/>
        </p:nvSpPr>
        <p:spPr>
          <a:xfrm>
            <a:off x="135360" y="2420888"/>
            <a:ext cx="4499992" cy="2308324"/>
          </a:xfrm>
          <a:prstGeom prst="rect">
            <a:avLst/>
          </a:prstGeom>
          <a:solidFill>
            <a:srgbClr val="0070C0"/>
          </a:solidFill>
        </p:spPr>
        <p:txBody>
          <a:bodyPr wrap="square" rtlCol="0">
            <a:spAutoFit/>
          </a:bodyPr>
          <a:lstStyle/>
          <a:p>
            <a:pPr marL="182563"/>
            <a:r>
              <a:rPr lang="es-CL" b="1" dirty="0">
                <a:solidFill>
                  <a:schemeClr val="bg1"/>
                </a:solidFill>
              </a:rPr>
              <a:t>Discernir Es la expresión de una vida que se hace en oración, pendiente de la Voluntad de Dios. Como Jesús, que vivió toda su vida pendiente de la Voluntad del Padre. Es tener la libertad interior para despojarse de uno mismo y sea el Espíritu de Dios quien tome las decisiones.</a:t>
            </a:r>
          </a:p>
          <a:p>
            <a:pPr marL="182563"/>
            <a:endParaRPr lang="es-CL" dirty="0" smtClean="0">
              <a:solidFill>
                <a:schemeClr val="bg1"/>
              </a:solidFill>
            </a:endParaRPr>
          </a:p>
        </p:txBody>
      </p:sp>
      <p:sp>
        <p:nvSpPr>
          <p:cNvPr id="8" name="7 CuadroTexto"/>
          <p:cNvSpPr txBox="1"/>
          <p:nvPr/>
        </p:nvSpPr>
        <p:spPr>
          <a:xfrm>
            <a:off x="251520" y="5532824"/>
            <a:ext cx="6624736" cy="1231106"/>
          </a:xfrm>
          <a:prstGeom prst="rect">
            <a:avLst/>
          </a:prstGeom>
          <a:solidFill>
            <a:srgbClr val="0070C0"/>
          </a:solidFill>
        </p:spPr>
        <p:txBody>
          <a:bodyPr wrap="square" rtlCol="0">
            <a:spAutoFit/>
          </a:bodyPr>
          <a:lstStyle/>
          <a:p>
            <a:pPr marL="182563"/>
            <a:r>
              <a:rPr lang="es-CL" sz="2000" b="1" dirty="0" smtClean="0">
                <a:solidFill>
                  <a:schemeClr val="bg1"/>
                </a:solidFill>
              </a:rPr>
              <a:t>Jesús …</a:t>
            </a:r>
          </a:p>
          <a:p>
            <a:pPr marL="182563"/>
            <a:r>
              <a:rPr lang="es-CL" dirty="0" smtClean="0">
                <a:solidFill>
                  <a:schemeClr val="bg1"/>
                </a:solidFill>
              </a:rPr>
              <a:t>«Jesús</a:t>
            </a:r>
            <a:r>
              <a:rPr lang="es-CL" dirty="0">
                <a:solidFill>
                  <a:schemeClr val="bg1"/>
                </a:solidFill>
              </a:rPr>
              <a:t>, lleno del Espíritu Santo, regresó de las orillas del Jordán y </a:t>
            </a:r>
            <a:endParaRPr lang="es-CL" dirty="0" smtClean="0">
              <a:solidFill>
                <a:schemeClr val="bg1"/>
              </a:solidFill>
            </a:endParaRPr>
          </a:p>
          <a:p>
            <a:pPr marL="182563"/>
            <a:r>
              <a:rPr lang="es-CL" dirty="0" smtClean="0">
                <a:solidFill>
                  <a:schemeClr val="bg1"/>
                </a:solidFill>
              </a:rPr>
              <a:t>fue </a:t>
            </a:r>
            <a:r>
              <a:rPr lang="es-CL" dirty="0">
                <a:solidFill>
                  <a:schemeClr val="bg1"/>
                </a:solidFill>
              </a:rPr>
              <a:t>conducido por el Espíritu al desierto</a:t>
            </a:r>
            <a:r>
              <a:rPr lang="es-CL" dirty="0" smtClean="0">
                <a:solidFill>
                  <a:schemeClr val="bg1"/>
                </a:solidFill>
              </a:rPr>
              <a:t>, </a:t>
            </a:r>
            <a:r>
              <a:rPr lang="es-CL" dirty="0">
                <a:solidFill>
                  <a:schemeClr val="bg1"/>
                </a:solidFill>
              </a:rPr>
              <a:t>donde fue tentado por </a:t>
            </a:r>
            <a:endParaRPr lang="es-CL" dirty="0" smtClean="0">
              <a:solidFill>
                <a:schemeClr val="bg1"/>
              </a:solidFill>
            </a:endParaRPr>
          </a:p>
          <a:p>
            <a:pPr marL="182563"/>
            <a:r>
              <a:rPr lang="es-CL" dirty="0" smtClean="0">
                <a:solidFill>
                  <a:schemeClr val="bg1"/>
                </a:solidFill>
              </a:rPr>
              <a:t>el </a:t>
            </a:r>
            <a:r>
              <a:rPr lang="es-CL" dirty="0">
                <a:solidFill>
                  <a:schemeClr val="bg1"/>
                </a:solidFill>
              </a:rPr>
              <a:t>demonio durante cuarenta días</a:t>
            </a:r>
            <a:r>
              <a:rPr lang="es-CL" dirty="0" smtClean="0">
                <a:solidFill>
                  <a:schemeClr val="bg1"/>
                </a:solidFill>
              </a:rPr>
              <a:t>.» </a:t>
            </a:r>
            <a:r>
              <a:rPr lang="es-CL" sz="1100" dirty="0" smtClean="0">
                <a:solidFill>
                  <a:schemeClr val="bg1"/>
                </a:solidFill>
              </a:rPr>
              <a:t>(Lc.4,1-2)</a:t>
            </a:r>
            <a:r>
              <a:rPr lang="es-CL" dirty="0">
                <a:solidFill>
                  <a:schemeClr val="bg1"/>
                </a:solidFill>
              </a:rPr>
              <a:t> </a:t>
            </a:r>
            <a:endParaRPr lang="es-CL" dirty="0" smtClean="0">
              <a:solidFill>
                <a:schemeClr val="bg1"/>
              </a:solidFill>
            </a:endParaRPr>
          </a:p>
        </p:txBody>
      </p:sp>
    </p:spTree>
    <p:extLst>
      <p:ext uri="{BB962C8B-B14F-4D97-AF65-F5344CB8AC3E}">
        <p14:creationId xmlns:p14="http://schemas.microsoft.com/office/powerpoint/2010/main" val="377638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14856</TotalTime>
  <Words>1951</Words>
  <Application>Microsoft Office PowerPoint</Application>
  <PresentationFormat>Presentación en pantalla (4:3)</PresentationFormat>
  <Paragraphs>182</Paragraphs>
  <Slides>29</Slides>
  <Notes>15</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«Una condición esencial para el progreso en el discernimiento es educarse en la paciencia de Dios y en sus tiempos, que nunca son los nuestros. Él no hace caer fuego sobre los infieles  (Lc 9,54), ni permite a los celosos «arrancar la cizaña» que crece junto al trigo (Mt 13,29)»  (G.et Ex. 174)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Manuel Cerna</dc:creator>
  <cp:lastModifiedBy>Juan Manuel Cerna</cp:lastModifiedBy>
  <cp:revision>115</cp:revision>
  <cp:lastPrinted>2019-04-03T12:25:04Z</cp:lastPrinted>
  <dcterms:created xsi:type="dcterms:W3CDTF">2018-09-27T13:47:25Z</dcterms:created>
  <dcterms:modified xsi:type="dcterms:W3CDTF">2019-04-04T12:13:01Z</dcterms:modified>
</cp:coreProperties>
</file>